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1" r:id="rId2"/>
    <p:sldId id="312" r:id="rId3"/>
    <p:sldId id="319" r:id="rId4"/>
    <p:sldId id="313" r:id="rId5"/>
    <p:sldId id="320" r:id="rId6"/>
    <p:sldId id="321" r:id="rId7"/>
    <p:sldId id="314" r:id="rId8"/>
    <p:sldId id="342" r:id="rId9"/>
    <p:sldId id="322" r:id="rId10"/>
    <p:sldId id="323" r:id="rId11"/>
    <p:sldId id="324" r:id="rId12"/>
    <p:sldId id="325" r:id="rId13"/>
    <p:sldId id="326" r:id="rId14"/>
    <p:sldId id="315" r:id="rId15"/>
    <p:sldId id="328" r:id="rId16"/>
    <p:sldId id="327" r:id="rId17"/>
    <p:sldId id="329" r:id="rId18"/>
    <p:sldId id="330" r:id="rId19"/>
    <p:sldId id="332" r:id="rId20"/>
    <p:sldId id="333" r:id="rId21"/>
    <p:sldId id="334" r:id="rId22"/>
    <p:sldId id="335" r:id="rId23"/>
    <p:sldId id="331" r:id="rId24"/>
    <p:sldId id="336" r:id="rId25"/>
    <p:sldId id="337" r:id="rId26"/>
    <p:sldId id="338" r:id="rId27"/>
    <p:sldId id="340" r:id="rId28"/>
    <p:sldId id="339" r:id="rId29"/>
    <p:sldId id="341" r:id="rId30"/>
    <p:sldId id="344" r:id="rId31"/>
    <p:sldId id="345" r:id="rId32"/>
    <p:sldId id="346" r:id="rId33"/>
    <p:sldId id="34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6" autoAdjust="0"/>
    <p:restoredTop sz="80414"/>
  </p:normalViewPr>
  <p:slideViewPr>
    <p:cSldViewPr snapToGrid="0" snapToObjects="1">
      <p:cViewPr>
        <p:scale>
          <a:sx n="85" d="100"/>
          <a:sy n="85" d="100"/>
        </p:scale>
        <p:origin x="16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13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13.wmf"/><Relationship Id="rId11" Type="http://schemas.openxmlformats.org/officeDocument/2006/relationships/image" Target="../media/image17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wmf"/><Relationship Id="rId12" Type="http://schemas.openxmlformats.org/officeDocument/2006/relationships/image" Target="../media/image17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10.w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11.w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12.wmf"/><Relationship Id="rId10" Type="http://schemas.openxmlformats.org/officeDocument/2006/relationships/oleObject" Target="../embeddings/oleObject24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1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2.w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6" Type="http://schemas.openxmlformats.org/officeDocument/2006/relationships/oleObject" Target="../embeddings/oleObject10.bin"/><Relationship Id="rId7" Type="http://schemas.openxmlformats.org/officeDocument/2006/relationships/image" Target="../media/image11.wmf"/><Relationship Id="rId8" Type="http://schemas.openxmlformats.org/officeDocument/2006/relationships/oleObject" Target="../embeddings/oleObject11.bin"/><Relationship Id="rId9" Type="http://schemas.openxmlformats.org/officeDocument/2006/relationships/image" Target="../media/image12.wmf"/><Relationship Id="rId10" Type="http://schemas.openxmlformats.org/officeDocument/2006/relationships/oleObject" Target="../embeddings/oleObject12.bin"/><Relationship Id="rId11" Type="http://schemas.openxmlformats.org/officeDocument/2006/relationships/image" Target="../media/image1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55205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520502"/>
            <a:ext cx="7456311" cy="1246873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zh-CN" sz="2400" dirty="0" smtClean="0">
                <a:solidFill>
                  <a:schemeClr val="tx1"/>
                </a:solidFill>
              </a:rPr>
              <a:t>Meng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Jiang</a:t>
            </a:r>
          </a:p>
          <a:p>
            <a:pPr algn="l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CSE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40647/60647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Fall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Introduction to Data Mining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52427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z="3600" b="1" dirty="0" smtClean="0">
                <a:solidFill>
                  <a:schemeClr val="bg1"/>
                </a:solidFill>
              </a:rPr>
              <a:t>Chapter 9.</a:t>
            </a:r>
            <a:r>
              <a:rPr lang="zh-CN" altLang="en-US" sz="3600" b="1" dirty="0">
                <a:solidFill>
                  <a:schemeClr val="bg1"/>
                </a:solidFill>
              </a:rPr>
              <a:t/>
            </a:r>
            <a:br>
              <a:rPr lang="zh-CN" altLang="en-US" sz="3600" b="1" dirty="0">
                <a:solidFill>
                  <a:schemeClr val="bg1"/>
                </a:solidFill>
              </a:rPr>
            </a:br>
            <a:r>
              <a:rPr lang="en-US" altLang="zh-CN" sz="3600" b="1" dirty="0" smtClean="0">
                <a:solidFill>
                  <a:schemeClr val="bg1"/>
                </a:solidFill>
              </a:rPr>
              <a:t>Advanced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Classification:</a:t>
            </a:r>
            <a:r>
              <a:rPr lang="zh-CN" altLang="en-US" sz="3600" b="1" dirty="0">
                <a:solidFill>
                  <a:schemeClr val="bg1"/>
                </a:solidFill>
              </a:rPr>
              <a:t/>
            </a:r>
            <a:br>
              <a:rPr lang="zh-CN" altLang="en-US" sz="3600" b="1" dirty="0">
                <a:solidFill>
                  <a:schemeClr val="bg1"/>
                </a:solidFill>
              </a:rPr>
            </a:br>
            <a:r>
              <a:rPr lang="en-US" altLang="zh-CN" sz="3600" b="1" dirty="0" smtClean="0">
                <a:solidFill>
                  <a:schemeClr val="bg1"/>
                </a:solidFill>
              </a:rPr>
              <a:t>Neural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Networks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2" indent="-342900"/>
            <a:r>
              <a:rPr lang="en-US" altLang="zh-CN" b="1" dirty="0"/>
              <a:t>Activation function </a:t>
            </a:r>
            <a:r>
              <a:rPr lang="en-US" altLang="zh-CN" dirty="0"/>
              <a:t>(squashing function) </a:t>
            </a:r>
            <a:r>
              <a:rPr lang="zh-CN" altLang="en-US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𝞅</a:t>
            </a:r>
            <a:r>
              <a:rPr lang="en-US" altLang="zh-CN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:</a:t>
            </a:r>
            <a:r>
              <a:rPr lang="zh-CN" altLang="en-US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</a:t>
            </a:r>
            <a:r>
              <a:rPr lang="zh-CN" altLang="en-US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  <a:sym typeface="Wingdings"/>
              </a:rPr>
              <a:t></a:t>
            </a:r>
            <a:r>
              <a:rPr lang="zh-CN" altLang="en-US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  <a:sym typeface="Wingdings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  <a:sym typeface="Wingdings"/>
              </a:rPr>
              <a:t>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</a:t>
            </a:r>
            <a:r>
              <a:rPr lang="en-US" altLang="zh-CN" dirty="0"/>
              <a:t>limiting the amplitude of the output of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endParaRPr lang="zh-CN" altLang="en-US" dirty="0" smtClean="0"/>
          </a:p>
          <a:p>
            <a:pPr marL="342900" lvl="2" indent="-342900"/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Logistic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(including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Sigmoid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function),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Hyperbolic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tangent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68867" y="3300534"/>
            <a:ext cx="8992004" cy="3579939"/>
            <a:chOff x="-100" y="838"/>
            <a:chExt cx="5863" cy="2882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(features)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21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Synaptic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weights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792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Summing</a:t>
              </a:r>
            </a:p>
            <a:p>
              <a:r>
                <a:rPr lang="en-US" altLang="en-US" sz="200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function</a:t>
              </a:r>
              <a:endParaRPr lang="en-US" altLang="en-US" sz="20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3066" y="838"/>
              <a:ext cx="408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Bias</a:t>
              </a:r>
            </a:p>
            <a:p>
              <a:pPr algn="ctr"/>
              <a:r>
                <a:rPr lang="en-US" altLang="en-US" i="1" dirty="0">
                  <a:latin typeface="Corbel" charset="0"/>
                  <a:ea typeface="Corbel" charset="0"/>
                  <a:cs typeface="Corbel" charset="0"/>
                </a:rPr>
                <a:t>b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70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Activation</a:t>
              </a:r>
            </a:p>
            <a:p>
              <a:r>
                <a:rPr lang="en-US" altLang="en-US" sz="20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function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118" y="1545"/>
              <a:ext cx="645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b="1" dirty="0" smtClean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Output</a:t>
              </a:r>
              <a:endParaRPr lang="zh-CN" altLang="en-US" sz="2000" b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r>
                <a:rPr lang="en-US" altLang="zh-CN" sz="2000" b="1" dirty="0" smtClean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(label)</a:t>
              </a:r>
              <a:endParaRPr lang="en-US" altLang="en-US" sz="20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r>
                <a:rPr lang="en-US" altLang="en-US" b="1" i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y</a:t>
              </a:r>
              <a:endParaRPr lang="en-US" altLang="en-US" sz="20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35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4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2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268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m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278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2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06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m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 dirty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graphicFrame>
          <p:nvGraphicFramePr>
            <p:cNvPr id="36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4" name="Equation" r:id="rId3" imgW="75960" imgH="190440" progId="Equation.3">
                    <p:embed/>
                  </p:oleObj>
                </mc:Choice>
                <mc:Fallback>
                  <p:oleObj name="Equation" r:id="rId3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5" name="Equation" r:id="rId5" imgW="75960" imgH="190440" progId="Equation.3">
                    <p:embed/>
                  </p:oleObj>
                </mc:Choice>
                <mc:Fallback>
                  <p:oleObj name="Equation" r:id="rId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8"/>
            <p:cNvGraphicFramePr>
              <a:graphicFrameLocks noChangeAspect="1"/>
            </p:cNvGraphicFramePr>
            <p:nvPr/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6" name="Equation" r:id="rId7" imgW="291960" imgH="253800" progId="Equation.3">
                    <p:embed/>
                  </p:oleObj>
                </mc:Choice>
                <mc:Fallback>
                  <p:oleObj name="Equation" r:id="rId7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17" name="Equation" r:id="rId9" imgW="342720" imgH="203040" progId="Equation.3">
                    <p:embed/>
                  </p:oleObj>
                </mc:Choice>
                <mc:Fallback>
                  <p:oleObj name="Equation" r:id="rId9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5687452" y="4656997"/>
            <a:ext cx="3064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</a:t>
            </a:r>
            <a:endParaRPr lang="en-US" altLang="en-US" sz="2000" b="1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Activation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shape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sz="2400" b="1" dirty="0" smtClean="0"/>
                  <a:t>Logistic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functions</a:t>
                </a:r>
                <a:endParaRPr lang="zh-CN" altLang="en-US" sz="2400" b="1" dirty="0" smtClean="0"/>
              </a:p>
              <a:p>
                <a:pPr marL="0" indent="0">
                  <a:buNone/>
                </a:pPr>
                <a:r>
                  <a:rPr lang="zh-CN" altLang="en-US" sz="2400" b="0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>
                        <a:solidFill>
                          <a:srgbClr val="FF0000"/>
                        </a:solidFill>
                      </a:rPr>
                      <m:t>	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𝐿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𝑘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 smtClean="0"/>
              </a:p>
              <a:p>
                <a:pPr lvl="1"/>
                <a:r>
                  <a:rPr lang="en-US" altLang="zh-CN" sz="2000" dirty="0" smtClean="0"/>
                  <a:t>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natural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logarithm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base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(Euler’s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number)</a:t>
                </a:r>
                <a:endParaRPr lang="zh-CN" altLang="en-US" sz="2000" dirty="0" smtClean="0"/>
              </a:p>
              <a:p>
                <a:pPr lvl="1"/>
                <a:r>
                  <a:rPr lang="en-US" altLang="zh-CN" sz="2000" dirty="0" smtClean="0"/>
                  <a:t>x</a:t>
                </a:r>
                <a:r>
                  <a:rPr lang="en-US" altLang="zh-CN" sz="2000" baseline="-25000" dirty="0" smtClean="0"/>
                  <a:t>0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x-value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of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err="1" smtClean="0"/>
                  <a:t>sigmoid’s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midpoint</a:t>
                </a:r>
                <a:endParaRPr lang="zh-CN" altLang="en-US" sz="2000" dirty="0" smtClean="0"/>
              </a:p>
              <a:p>
                <a:pPr lvl="1"/>
                <a:r>
                  <a:rPr lang="en-US" altLang="zh-CN" sz="2000" dirty="0" smtClean="0"/>
                  <a:t>L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curve’s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maximum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value</a:t>
                </a:r>
                <a:endParaRPr lang="zh-CN" altLang="en-US" sz="2000" dirty="0" smtClean="0"/>
              </a:p>
              <a:p>
                <a:pPr lvl="1"/>
                <a:r>
                  <a:rPr lang="en-US" altLang="zh-CN" sz="2000" dirty="0" smtClean="0"/>
                  <a:t>K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=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steepness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of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the</a:t>
                </a:r>
                <a:r>
                  <a:rPr lang="zh-CN" altLang="en-US" sz="2000" dirty="0" smtClean="0"/>
                  <a:t> </a:t>
                </a:r>
                <a:r>
                  <a:rPr lang="en-US" altLang="zh-CN" sz="2000" dirty="0" smtClean="0"/>
                  <a:t>curve</a:t>
                </a:r>
                <a:endParaRPr lang="zh-CN" altLang="en-US" sz="2400" dirty="0"/>
              </a:p>
              <a:p>
                <a:r>
                  <a:rPr lang="en-US" altLang="zh-CN" sz="2400" b="1" dirty="0" smtClean="0"/>
                  <a:t>Sigmoid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functions</a:t>
                </a:r>
                <a:endParaRPr lang="zh-CN" altLang="en-US" sz="2400" b="1" dirty="0" smtClean="0"/>
              </a:p>
              <a:p>
                <a:pPr marL="0" indent="0">
                  <a:buNone/>
                </a:pPr>
                <a:r>
                  <a:rPr lang="zh-CN" altLang="en-US" sz="2400" dirty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mr-IN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mr-IN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tanh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⁡(</m:t>
                    </m:r>
                    <m:f>
                      <m:fPr>
                        <m:ctrlPr>
                          <a:rPr lang="mr-IN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sz="2400" dirty="0" smtClean="0"/>
              </a:p>
              <a:p>
                <a:endParaRPr lang="zh-CN" altLang="en-US" sz="2400" dirty="0"/>
              </a:p>
              <a:p>
                <a:pPr marL="0" indent="0">
                  <a:buNone/>
                </a:pPr>
                <a:r>
                  <a:rPr lang="zh-CN" altLang="en-US" sz="2400" dirty="0"/>
                  <a:t>	</a:t>
                </a:r>
                <a:r>
                  <a:rPr lang="en-US" altLang="zh-CN" sz="2400" dirty="0" smtClean="0"/>
                  <a:t>if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x</a:t>
                </a:r>
                <a:r>
                  <a:rPr lang="zh-CN" altLang="en-US" sz="2400" dirty="0" smtClean="0"/>
                  <a:t> ∈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-</a:t>
                </a:r>
                <a:r>
                  <a:rPr lang="zh-CN" altLang="en-US" sz="2400" dirty="0" smtClean="0"/>
                  <a:t>∞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+</a:t>
                </a:r>
                <a:r>
                  <a:rPr lang="zh-CN" altLang="en-US" sz="2400" dirty="0" smtClean="0"/>
                  <a:t>∞</a:t>
                </a:r>
                <a:r>
                  <a:rPr lang="en-US" altLang="zh-CN" sz="2400" dirty="0" smtClean="0"/>
                  <a:t>),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then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f(x)</a:t>
                </a:r>
                <a:r>
                  <a:rPr lang="zh-CN" altLang="en-US" sz="2400" dirty="0" smtClean="0"/>
                  <a:t> ∈ </a:t>
                </a:r>
                <a:r>
                  <a:rPr lang="en-US" altLang="zh-CN" sz="2400" dirty="0"/>
                  <a:t>(</a:t>
                </a:r>
                <a:r>
                  <a:rPr lang="en-US" altLang="zh-CN" sz="2400" dirty="0" smtClean="0"/>
                  <a:t>0,1)</a:t>
                </a:r>
                <a:endParaRPr lang="zh-CN" altLang="en-US" sz="2400" dirty="0"/>
              </a:p>
              <a:p>
                <a:r>
                  <a:rPr lang="en-US" altLang="zh-CN" sz="2400" b="1" dirty="0" smtClean="0"/>
                  <a:t>Hyperbolic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tangent</a:t>
                </a:r>
                <a:r>
                  <a:rPr lang="zh-CN" altLang="en-US" sz="2400" b="1" dirty="0" smtClean="0"/>
                  <a:t> </a:t>
                </a:r>
                <a:r>
                  <a:rPr lang="en-US" altLang="zh-CN" sz="2400" b="1" dirty="0" smtClean="0"/>
                  <a:t>function</a:t>
                </a:r>
                <a:endParaRPr lang="zh-CN" altLang="en-US" sz="2400" b="1" dirty="0"/>
              </a:p>
              <a:p>
                <a:pPr marL="0" indent="0">
                  <a:buNone/>
                </a:pP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 smtClean="0"/>
              </a:p>
              <a:p>
                <a:pPr marL="0" indent="0">
                  <a:buNone/>
                </a:pPr>
                <a:r>
                  <a:rPr lang="zh-CN" altLang="en-US" sz="2400" dirty="0"/>
                  <a:t>	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∈ </a:t>
                </a:r>
                <a:r>
                  <a:rPr lang="en-US" altLang="zh-CN" sz="2400" dirty="0"/>
                  <a:t>(-</a:t>
                </a:r>
                <a:r>
                  <a:rPr lang="zh-CN" altLang="en-US" sz="2400" dirty="0"/>
                  <a:t>∞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∞</a:t>
                </a:r>
                <a:r>
                  <a:rPr lang="en-US" altLang="zh-CN" sz="2400" dirty="0"/>
                  <a:t>),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f(x)</a:t>
                </a:r>
                <a:r>
                  <a:rPr lang="zh-CN" altLang="en-US" sz="2400" dirty="0"/>
                  <a:t> ∈ </a:t>
                </a:r>
                <a:r>
                  <a:rPr lang="en-US" altLang="zh-CN" sz="2400" dirty="0" smtClean="0"/>
                  <a:t>(-1,1)</a:t>
                </a:r>
                <a:endParaRPr lang="zh-CN" altLang="en-US" sz="2400" dirty="0" smtClean="0"/>
              </a:p>
              <a:p>
                <a:pPr marL="0" indent="0">
                  <a:buNone/>
                </a:pPr>
                <a:r>
                  <a:rPr lang="zh-CN" altLang="en-US" sz="2400" dirty="0"/>
                  <a:t>	</a:t>
                </a:r>
                <a:r>
                  <a:rPr lang="en-US" altLang="zh-CN" sz="2400" dirty="0"/>
                  <a:t>if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 ∈ </a:t>
                </a:r>
                <a:r>
                  <a:rPr lang="en-US" altLang="zh-CN" sz="2400" dirty="0" smtClean="0"/>
                  <a:t>[0,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/>
                  <a:t>+</a:t>
                </a:r>
                <a:r>
                  <a:rPr lang="zh-CN" altLang="en-US" sz="2400" dirty="0"/>
                  <a:t>∞</a:t>
                </a:r>
                <a:r>
                  <a:rPr lang="en-US" altLang="zh-CN" sz="2400" dirty="0"/>
                  <a:t>),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f(x)</a:t>
                </a:r>
                <a:r>
                  <a:rPr lang="zh-CN" altLang="en-US" sz="2400" dirty="0"/>
                  <a:t> ∈ </a:t>
                </a:r>
                <a:r>
                  <a:rPr lang="en-US" altLang="zh-CN" sz="2400" dirty="0" smtClean="0"/>
                  <a:t>[0,1)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 rotWithShape="0">
                <a:blip r:embed="rId2"/>
                <a:stretch>
                  <a:fillRect l="-815" t="-1786"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30" y="2788863"/>
            <a:ext cx="3017396" cy="201159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81465" y="4798356"/>
            <a:ext cx="1818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k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1,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en-US" altLang="zh-CN" baseline="-25000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71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Artificial</a:t>
            </a:r>
            <a:r>
              <a:rPr lang="zh-CN" altLang="en-US" dirty="0"/>
              <a:t> </a:t>
            </a:r>
            <a:r>
              <a:rPr lang="en-US" altLang="zh-CN" dirty="0" smtClean="0"/>
              <a:t>Neuron: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168867" y="3300534"/>
            <a:ext cx="8975133" cy="3420941"/>
            <a:chOff x="-100" y="838"/>
            <a:chExt cx="5852" cy="2754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</a:rPr>
                <a:t>(features)</a:t>
              </a:r>
              <a:endParaRPr lang="en-US" altLang="en-US" sz="2000" dirty="0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3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Synaptic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weights</a:t>
              </a:r>
              <a:endParaRPr lang="en-US" altLang="en-US" sz="2000" dirty="0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79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Summing</a:t>
              </a:r>
            </a:p>
            <a:p>
              <a:r>
                <a:rPr lang="en-US" altLang="en-US" sz="2000">
                  <a:solidFill>
                    <a:srgbClr val="0000FF"/>
                  </a:solidFill>
                </a:rPr>
                <a:t>function</a:t>
              </a:r>
              <a:endParaRPr lang="en-US" altLang="en-US" sz="2000"/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056" y="838"/>
              <a:ext cx="42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Bias</a:t>
              </a:r>
            </a:p>
            <a:p>
              <a:pPr algn="ctr"/>
              <a:r>
                <a:rPr lang="en-US" altLang="en-US" i="1" dirty="0"/>
                <a:t>b</a:t>
              </a:r>
              <a:endParaRPr lang="en-US" altLang="en-US" sz="2000" dirty="0"/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1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Activation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function</a:t>
              </a:r>
              <a:endParaRPr lang="en-US" altLang="en-US" sz="2000" dirty="0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5130" y="1545"/>
              <a:ext cx="622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 smtClean="0">
                  <a:solidFill>
                    <a:srgbClr val="0000FF"/>
                  </a:solidFill>
                </a:rPr>
                <a:t>Output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</a:rPr>
                <a:t>(label)</a:t>
              </a:r>
              <a:endParaRPr lang="en-US" altLang="en-US" sz="20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en-US" i="1" dirty="0"/>
                <a:t>y</a:t>
              </a:r>
              <a:endParaRPr lang="en-US" altLang="en-US" sz="2000" dirty="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1</a:t>
              </a:r>
              <a:endParaRPr lang="en-US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62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/>
                <a:t>w</a:t>
              </a:r>
              <a:r>
                <a:rPr lang="en-US" altLang="en-US" i="1" baseline="-25000" dirty="0"/>
                <a:t>1</a:t>
              </a:r>
              <a:endParaRPr lang="en-US" altLang="en-US" dirty="0"/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4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6" name="Equation" r:id="rId3" imgW="75960" imgH="190440" progId="Equation.3">
                    <p:embed/>
                  </p:oleObj>
                </mc:Choice>
                <mc:Fallback>
                  <p:oleObj name="Equation" r:id="rId3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7" name="Equation" r:id="rId5" imgW="75960" imgH="190440" progId="Equation.3">
                    <p:embed/>
                  </p:oleObj>
                </mc:Choice>
                <mc:Fallback>
                  <p:oleObj name="Equation" r:id="rId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22910049"/>
                </p:ext>
              </p:extLst>
            </p:nvPr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8" name="Equation" r:id="rId7" imgW="291960" imgH="253800" progId="Equation.3">
                    <p:embed/>
                  </p:oleObj>
                </mc:Choice>
                <mc:Fallback>
                  <p:oleObj name="Equation" r:id="rId7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9" name="Equation" r:id="rId9" imgW="342720" imgH="203040" progId="Equation.3">
                    <p:embed/>
                  </p:oleObj>
                </mc:Choice>
                <mc:Fallback>
                  <p:oleObj name="Equation" r:id="rId9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835925"/>
              </p:ext>
            </p:extLst>
          </p:nvPr>
        </p:nvGraphicFramePr>
        <p:xfrm>
          <a:off x="168867" y="1771618"/>
          <a:ext cx="876526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598"/>
                <a:gridCol w="1469036"/>
                <a:gridCol w="1424065"/>
                <a:gridCol w="1993692"/>
                <a:gridCol w="1049312"/>
                <a:gridCol w="779488"/>
                <a:gridCol w="140907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“data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“web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search”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“click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through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rate”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“pattern”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Output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PID1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f(4.4)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PID2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f(-3.1)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PID3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f(3.9)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Rectangle 39"/>
          <p:cNvSpPr/>
          <p:nvPr/>
        </p:nvSpPr>
        <p:spPr>
          <a:xfrm>
            <a:off x="6808934" y="145868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/>
              <a:t>Is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KDD?</a:t>
            </a:r>
            <a:endParaRPr lang="en-US" i="1" dirty="0"/>
          </a:p>
        </p:txBody>
      </p:sp>
      <p:sp>
        <p:nvSpPr>
          <p:cNvPr id="41" name="Rectangle 40"/>
          <p:cNvSpPr/>
          <p:nvPr/>
        </p:nvSpPr>
        <p:spPr>
          <a:xfrm>
            <a:off x="168867" y="1333370"/>
            <a:ext cx="388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w</a:t>
            </a:r>
            <a:r>
              <a:rPr lang="en-US" altLang="zh-CN" b="1" dirty="0" smtClean="0"/>
              <a:t>eights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[3.0,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-0.5,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-2.5,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1.5],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=</a:t>
            </a:r>
            <a:r>
              <a:rPr lang="zh-CN" altLang="en-US" b="1" dirty="0"/>
              <a:t> </a:t>
            </a:r>
            <a:r>
              <a:rPr lang="en-US" altLang="zh-CN" b="1" dirty="0" smtClean="0"/>
              <a:t>-0.1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/>
              <p:cNvSpPr/>
              <p:nvPr/>
            </p:nvSpPr>
            <p:spPr>
              <a:xfrm>
                <a:off x="6797206" y="5353264"/>
                <a:ext cx="1753300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206" y="5353264"/>
                <a:ext cx="1753300" cy="6173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8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Bias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ontent Placeholder 5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342900" lvl="2" indent="-342900"/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/>
                  </a:rPr>
                  <a:t>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pPr marL="342900" lvl="2" indent="-342900"/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𝑦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𝑢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is-IS" altLang="zh-CN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53" name="Content Placeholder 5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12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5" name="Group 41"/>
          <p:cNvGrpSpPr>
            <a:grpSpLocks/>
          </p:cNvGrpSpPr>
          <p:nvPr/>
        </p:nvGrpSpPr>
        <p:grpSpPr bwMode="auto">
          <a:xfrm>
            <a:off x="168867" y="3300534"/>
            <a:ext cx="8975133" cy="3420941"/>
            <a:chOff x="-100" y="838"/>
            <a:chExt cx="5852" cy="2754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</a:rPr>
                <a:t>(features)</a:t>
              </a:r>
              <a:endParaRPr lang="en-US" altLang="en-US" sz="2000" dirty="0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3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Synaptic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weights</a:t>
              </a:r>
              <a:endParaRPr lang="en-US" altLang="en-US" sz="2000" dirty="0"/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79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Summing</a:t>
              </a:r>
            </a:p>
            <a:p>
              <a:r>
                <a:rPr lang="en-US" altLang="en-US" sz="2000">
                  <a:solidFill>
                    <a:srgbClr val="0000FF"/>
                  </a:solidFill>
                </a:rPr>
                <a:t>function</a:t>
              </a:r>
              <a:endParaRPr lang="en-US" altLang="en-US" sz="2000"/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056" y="838"/>
              <a:ext cx="42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Bias</a:t>
              </a:r>
            </a:p>
            <a:p>
              <a:pPr algn="ctr"/>
              <a:r>
                <a:rPr lang="en-US" altLang="en-US" i="1" dirty="0"/>
                <a:t>b</a:t>
              </a:r>
              <a:endParaRPr lang="en-US" altLang="en-US" sz="2000" dirty="0"/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1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Activation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function</a:t>
              </a:r>
              <a:endParaRPr lang="en-US" altLang="en-US" sz="2000" dirty="0"/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5130" y="1545"/>
              <a:ext cx="622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 smtClean="0">
                  <a:solidFill>
                    <a:srgbClr val="0000FF"/>
                  </a:solidFill>
                </a:rPr>
                <a:t>Output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</a:rPr>
                <a:t>(label)</a:t>
              </a:r>
              <a:endParaRPr lang="en-US" altLang="en-US" sz="20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en-US" i="1" dirty="0"/>
                <a:t>y</a:t>
              </a:r>
              <a:endParaRPr lang="en-US" altLang="en-US" sz="2000" dirty="0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1</a:t>
              </a:r>
              <a:endParaRPr lang="en-US" altLang="en-US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28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62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/>
                <a:t>w</a:t>
              </a:r>
              <a:r>
                <a:rPr lang="en-US" altLang="en-US" i="1" baseline="-25000" dirty="0"/>
                <a:t>1</a:t>
              </a:r>
              <a:endParaRPr lang="en-US" altLang="en-US" dirty="0"/>
            </a:p>
          </p:txBody>
        </p:sp>
        <p:sp>
          <p:nvSpPr>
            <p:cNvPr id="32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4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9" name="Equation" r:id="rId4" imgW="75960" imgH="190440" progId="Equation.3">
                    <p:embed/>
                  </p:oleObj>
                </mc:Choice>
                <mc:Fallback>
                  <p:oleObj name="Equation" r:id="rId4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0" name="Equation" r:id="rId6" imgW="75960" imgH="190440" progId="Equation.3">
                    <p:embed/>
                  </p:oleObj>
                </mc:Choice>
                <mc:Fallback>
                  <p:oleObj name="Equation" r:id="rId6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49215550"/>
                </p:ext>
              </p:extLst>
            </p:nvPr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1" name="Equation" r:id="rId8" imgW="291960" imgH="253800" progId="Equation.3">
                    <p:embed/>
                  </p:oleObj>
                </mc:Choice>
                <mc:Fallback>
                  <p:oleObj name="Equation" r:id="rId8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2" name="Equation" r:id="rId10" imgW="342720" imgH="203040" progId="Equation.3">
                    <p:embed/>
                  </p:oleObj>
                </mc:Choice>
                <mc:Fallback>
                  <p:oleObj name="Equation" r:id="rId10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Rectangle 37"/>
              <p:cNvSpPr/>
              <p:nvPr/>
            </p:nvSpPr>
            <p:spPr>
              <a:xfrm>
                <a:off x="6797206" y="5353264"/>
                <a:ext cx="1753300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206" y="5353264"/>
                <a:ext cx="1753300" cy="61734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9"/>
          <p:cNvSpPr>
            <a:spLocks noChangeArrowheads="1"/>
          </p:cNvSpPr>
          <p:nvPr/>
        </p:nvSpPr>
        <p:spPr bwMode="auto">
          <a:xfrm>
            <a:off x="1868192" y="3303019"/>
            <a:ext cx="147234" cy="11924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Line 21"/>
          <p:cNvSpPr>
            <a:spLocks noChangeShapeType="1"/>
          </p:cNvSpPr>
          <p:nvPr/>
        </p:nvSpPr>
        <p:spPr bwMode="auto">
          <a:xfrm>
            <a:off x="2015425" y="3362643"/>
            <a:ext cx="110425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Line 26"/>
          <p:cNvSpPr>
            <a:spLocks noChangeShapeType="1"/>
          </p:cNvSpPr>
          <p:nvPr/>
        </p:nvSpPr>
        <p:spPr bwMode="auto">
          <a:xfrm>
            <a:off x="3634997" y="3422267"/>
            <a:ext cx="1276027" cy="12819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 Box 28"/>
          <p:cNvSpPr txBox="1">
            <a:spLocks noChangeArrowheads="1"/>
          </p:cNvSpPr>
          <p:nvPr/>
        </p:nvSpPr>
        <p:spPr bwMode="auto">
          <a:xfrm>
            <a:off x="1122449" y="3172184"/>
            <a:ext cx="7088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i="1" smtClean="0"/>
              <a:t>x</a:t>
            </a:r>
            <a:r>
              <a:rPr lang="en-US" altLang="zh-CN" i="1" baseline="-25000" smtClean="0"/>
              <a:t>0</a:t>
            </a:r>
            <a:r>
              <a:rPr lang="en-US" altLang="zh-CN" i="1" smtClean="0"/>
              <a:t>=+1</a:t>
            </a:r>
            <a:endParaRPr lang="en-US" altLang="en-US" dirty="0"/>
          </a:p>
        </p:txBody>
      </p:sp>
      <p:sp>
        <p:nvSpPr>
          <p:cNvPr id="43" name="Text Box 33"/>
          <p:cNvSpPr txBox="1">
            <a:spLocks noChangeArrowheads="1"/>
          </p:cNvSpPr>
          <p:nvPr/>
        </p:nvSpPr>
        <p:spPr bwMode="auto">
          <a:xfrm>
            <a:off x="3119679" y="3183770"/>
            <a:ext cx="785249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i="1" dirty="0" smtClean="0"/>
              <a:t>w</a:t>
            </a:r>
            <a:r>
              <a:rPr lang="en-US" altLang="zh-CN" i="1" baseline="-25000" dirty="0" smtClean="0"/>
              <a:t>0</a:t>
            </a:r>
            <a:r>
              <a:rPr lang="en-US" altLang="zh-CN" i="1" dirty="0" smtClean="0"/>
              <a:t>=b</a:t>
            </a:r>
            <a:endParaRPr lang="en-US" altLang="en-US" dirty="0"/>
          </a:p>
        </p:txBody>
      </p:sp>
      <p:sp>
        <p:nvSpPr>
          <p:cNvPr id="44" name="Rectangle 43"/>
          <p:cNvSpPr/>
          <p:nvPr/>
        </p:nvSpPr>
        <p:spPr>
          <a:xfrm>
            <a:off x="944380" y="3064522"/>
            <a:ext cx="3117954" cy="62605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86486" y="3231690"/>
            <a:ext cx="763776" cy="1412874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4960103" y="3362643"/>
            <a:ext cx="662553" cy="128192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954661" y="3362643"/>
            <a:ext cx="638015" cy="1281921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4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800" dirty="0" smtClean="0"/>
                  <a:t>During the learning process the </a:t>
                </a:r>
                <a:r>
                  <a:rPr lang="en-US" sz="2800" b="1" dirty="0"/>
                  <a:t>weights</a:t>
                </a:r>
                <a:r>
                  <a:rPr lang="en-US" sz="2800" dirty="0"/>
                  <a:t> are modified in order to model the particular learning task correctly on the </a:t>
                </a:r>
                <a:r>
                  <a:rPr lang="en-US" sz="2800" b="1" dirty="0"/>
                  <a:t>training examples</a:t>
                </a:r>
                <a:r>
                  <a:rPr lang="en-US" sz="2800" dirty="0" smtClean="0"/>
                  <a:t>.</a:t>
                </a:r>
                <a:endParaRPr lang="zh-CN" altLang="en-US" sz="2800" dirty="0" smtClean="0"/>
              </a:p>
              <a:p>
                <a:r>
                  <a:rPr lang="en-US" altLang="zh-CN" sz="2800" dirty="0" smtClean="0"/>
                  <a:t>Given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a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data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point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(x</a:t>
                </a:r>
                <a:r>
                  <a:rPr lang="en-US" altLang="zh-CN" sz="2800" baseline="-25000" dirty="0" smtClean="0"/>
                  <a:t>0</a:t>
                </a:r>
                <a:r>
                  <a:rPr lang="en-US" altLang="zh-CN" sz="2800" dirty="0" smtClean="0"/>
                  <a:t>=+1,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x</a:t>
                </a:r>
                <a:r>
                  <a:rPr lang="en-US" altLang="zh-CN" sz="2800" baseline="-25000" dirty="0" smtClean="0"/>
                  <a:t>1</a:t>
                </a:r>
                <a:r>
                  <a:rPr lang="en-US" altLang="zh-CN" sz="2800" dirty="0" smtClean="0"/>
                  <a:t>,</a:t>
                </a:r>
                <a:r>
                  <a:rPr lang="zh-CN" altLang="en-US" sz="2800" dirty="0" smtClean="0"/>
                  <a:t> </a:t>
                </a:r>
                <a:r>
                  <a:rPr lang="mr-IN" altLang="zh-CN" sz="2800" dirty="0" smtClean="0"/>
                  <a:t>…</a:t>
                </a:r>
                <a:r>
                  <a:rPr lang="en-US" altLang="zh-CN" sz="2800" dirty="0" smtClean="0"/>
                  <a:t>,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err="1" smtClean="0"/>
                  <a:t>x</a:t>
                </a:r>
                <a:r>
                  <a:rPr lang="en-US" altLang="zh-CN" sz="2800" baseline="-25000" dirty="0" err="1" smtClean="0"/>
                  <a:t>m</a:t>
                </a:r>
                <a:r>
                  <a:rPr lang="en-US" altLang="zh-CN" sz="2800" dirty="0" smtClean="0"/>
                  <a:t>;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y</m:t>
                    </m:r>
                  </m:oMath>
                </a14:m>
                <a:r>
                  <a:rPr lang="en-US" altLang="zh-CN" sz="2800" dirty="0" smtClean="0"/>
                  <a:t>),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use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b="1" dirty="0" smtClean="0"/>
                  <a:t>gradient</a:t>
                </a:r>
                <a:r>
                  <a:rPr lang="zh-CN" altLang="en-US" sz="2800" b="1" dirty="0" smtClean="0"/>
                  <a:t> </a:t>
                </a:r>
                <a:r>
                  <a:rPr lang="en-US" altLang="zh-CN" sz="2800" b="1" dirty="0" smtClean="0"/>
                  <a:t>descent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 smtClean="0"/>
                  <a:t>learn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the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weights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(w</a:t>
                </a:r>
                <a:r>
                  <a:rPr lang="en-US" altLang="zh-CN" sz="2800" baseline="-25000" dirty="0" smtClean="0"/>
                  <a:t>0</a:t>
                </a:r>
                <a:r>
                  <a:rPr lang="en-US" altLang="zh-CN" sz="2800" dirty="0" smtClean="0"/>
                  <a:t>,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</a:t>
                </a:r>
                <a:r>
                  <a:rPr lang="en-US" altLang="zh-CN" sz="2800" baseline="-25000" dirty="0" smtClean="0"/>
                  <a:t>1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mr-IN" altLang="zh-CN" sz="2800" dirty="0"/>
                  <a:t>…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 smtClean="0"/>
                  <a:t>w</a:t>
                </a:r>
                <a:r>
                  <a:rPr lang="en-US" altLang="zh-CN" sz="2800" baseline="-25000" dirty="0" err="1" smtClean="0"/>
                  <a:t>m</a:t>
                </a:r>
                <a:r>
                  <a:rPr lang="en-US" altLang="zh-CN" sz="2800" dirty="0" smtClean="0"/>
                  <a:t>)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so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that</a:t>
                </a:r>
                <a:endParaRPr lang="zh-CN" altLang="en-US" sz="28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y</m:t>
                        </m:r>
                      </m:e>
                    </m:acc>
                    <m:r>
                      <a:rPr lang="en-US" altLang="zh-CN" sz="2800" i="1">
                        <a:latin typeface="Cambria Math" charset="0"/>
                      </a:rPr>
                      <m:t>=</m:t>
                    </m:r>
                    <m:r>
                      <a:rPr lang="en-US" altLang="zh-CN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𝑢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r>
                              <a:rPr lang="en-US" altLang="zh-CN" sz="2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⋯+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800" dirty="0" smtClean="0"/>
                  <a:t> </a:t>
                </a:r>
                <a:r>
                  <a:rPr lang="zh-CN" altLang="en-US" sz="2800" dirty="0" smtClean="0">
                    <a:sym typeface="Wingdings"/>
                  </a:rPr>
                  <a:t> 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charset="0"/>
                      </a:rPr>
                      <m:t>y</m:t>
                    </m:r>
                  </m:oMath>
                </a14:m>
                <a:endParaRPr lang="zh-CN" altLang="en-US" sz="2800" dirty="0" smtClean="0"/>
              </a:p>
              <a:p>
                <a:endParaRPr lang="zh-CN" altLang="en-US" sz="2800" dirty="0" smtClean="0"/>
              </a:p>
              <a:p>
                <a:r>
                  <a:rPr lang="en-US" altLang="zh-CN" sz="2800" dirty="0" smtClean="0"/>
                  <a:t>Q: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What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is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gradient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descent?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What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is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gradient?</a:t>
                </a:r>
                <a:endParaRPr lang="zh-CN" altLang="en-US" sz="28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62389" y="4668400"/>
            <a:ext cx="3676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This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is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actually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Logistic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R</a:t>
            </a:r>
            <a:r>
              <a:rPr lang="en-US" altLang="zh-CN" b="1" dirty="0" smtClean="0">
                <a:solidFill>
                  <a:srgbClr val="FF0000"/>
                </a:solidFill>
              </a:rPr>
              <a:t>egression!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0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800" dirty="0" smtClean="0"/>
                  <a:t>What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is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gradient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of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a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function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i="1" dirty="0" smtClean="0"/>
                  <a:t>f(x)</a:t>
                </a:r>
                <a:r>
                  <a:rPr lang="en-US" altLang="zh-CN" sz="2800" dirty="0" smtClean="0"/>
                  <a:t>?</a:t>
                </a:r>
                <a:endParaRPr lang="zh-CN" altLang="en-US" sz="2800" dirty="0" smtClean="0"/>
              </a:p>
              <a:p>
                <a:pPr lvl="1"/>
                <a:r>
                  <a:rPr lang="en-US" altLang="zh-CN" sz="2400" dirty="0" smtClean="0"/>
                  <a:t>Rate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of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change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of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function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i="1" dirty="0" smtClean="0"/>
                  <a:t>f(x)</a:t>
                </a:r>
                <a:r>
                  <a:rPr lang="zh-CN" altLang="en-US" sz="2400" i="1" dirty="0" smtClean="0"/>
                  <a:t> </a:t>
                </a:r>
                <a:r>
                  <a:rPr lang="en-US" altLang="zh-CN" sz="2400" dirty="0" err="1" smtClean="0"/>
                  <a:t>w.r.t</a:t>
                </a:r>
                <a:r>
                  <a:rPr lang="en-US" altLang="zh-CN" sz="2400" dirty="0" smtClean="0"/>
                  <a:t>.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input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x</a:t>
                </a:r>
                <a:endParaRPr lang="zh-CN" altLang="en-US" sz="2400" dirty="0" smtClean="0"/>
              </a:p>
              <a:p>
                <a:r>
                  <a:rPr lang="en-US" altLang="zh-CN" sz="2800" dirty="0" smtClean="0"/>
                  <a:t>What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is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gradient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of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a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multiple</a:t>
                </a:r>
                <a:r>
                  <a:rPr lang="zh-CN" altLang="en-US" sz="2800" dirty="0"/>
                  <a:t> </a:t>
                </a:r>
                <a:r>
                  <a:rPr lang="en-US" altLang="zh-CN" sz="2800" dirty="0" smtClean="0"/>
                  <a:t>variable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function?</a:t>
                </a:r>
                <a:endParaRPr lang="zh-CN" altLang="en-US" sz="2800" dirty="0" smtClean="0"/>
              </a:p>
              <a:p>
                <a:pPr lvl="1"/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 </a:t>
                </a:r>
              </a:p>
              <a:p>
                <a:pPr lvl="1"/>
                <a:endParaRPr lang="zh-CN" altLang="en-US" sz="2400" dirty="0"/>
              </a:p>
              <a:p>
                <a:r>
                  <a:rPr lang="en-US" altLang="zh-CN" sz="2800" dirty="0" smtClean="0"/>
                  <a:t>Example:</a:t>
                </a:r>
                <a:endParaRPr lang="zh-CN" altLang="en-US" sz="2800" dirty="0" smtClean="0"/>
              </a:p>
              <a:p>
                <a:pPr marL="457200" lvl="1" indent="0">
                  <a:buNone/>
                </a:pPr>
                <a:r>
                  <a:rPr lang="en-US" altLang="zh-CN" sz="2400" dirty="0" smtClean="0"/>
                  <a:t>(1)</a:t>
                </a:r>
                <a:r>
                  <a:rPr lang="zh-CN" altLang="en-US" sz="2400" dirty="0"/>
                  <a:t>	</a:t>
                </a:r>
                <a:r>
                  <a:rPr lang="zh-CN" altLang="en-US" sz="2400" dirty="0" smtClean="0"/>
                  <a:t>	</a:t>
                </a:r>
                <a:r>
                  <a:rPr lang="en-US" altLang="zh-CN" sz="2400" dirty="0" smtClean="0"/>
                  <a:t>f(w</a:t>
                </a:r>
                <a:r>
                  <a:rPr lang="en-US" altLang="zh-CN" sz="2400" baseline="-25000" dirty="0" smtClean="0"/>
                  <a:t>0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w</a:t>
                </a:r>
                <a:r>
                  <a:rPr lang="en-US" altLang="zh-CN" sz="2400" baseline="-25000" dirty="0" smtClean="0"/>
                  <a:t>1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w</a:t>
                </a:r>
                <a:r>
                  <a:rPr lang="en-US" altLang="zh-CN" sz="2400" baseline="-25000" dirty="0" smtClean="0"/>
                  <a:t>2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mr-IN" altLang="zh-CN" sz="2400" dirty="0" smtClean="0"/>
                  <a:t>…</a:t>
                </a:r>
                <a:r>
                  <a:rPr lang="en-US" altLang="zh-CN" sz="2400" dirty="0" smtClean="0"/>
                  <a:t>,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err="1" smtClean="0"/>
                  <a:t>w</a:t>
                </a:r>
                <a:r>
                  <a:rPr lang="en-US" altLang="zh-CN" sz="2400" baseline="-25000" dirty="0" err="1" smtClean="0"/>
                  <a:t>m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=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w</a:t>
                </a:r>
                <a:r>
                  <a:rPr lang="en-US" altLang="zh-CN" sz="2400" baseline="-25000" dirty="0" smtClean="0"/>
                  <a:t>0</a:t>
                </a:r>
                <a:r>
                  <a:rPr lang="en-US" altLang="zh-CN" sz="2400" dirty="0" smtClean="0"/>
                  <a:t>x</a:t>
                </a:r>
                <a:r>
                  <a:rPr lang="en-US" altLang="zh-CN" sz="2400" baseline="-25000" dirty="0" smtClean="0"/>
                  <a:t>0</a:t>
                </a:r>
                <a:r>
                  <a:rPr lang="en-US" altLang="zh-CN" sz="2400" dirty="0" smtClean="0"/>
                  <a:t>+w</a:t>
                </a:r>
                <a:r>
                  <a:rPr lang="en-US" altLang="zh-CN" sz="2400" baseline="-25000" dirty="0" smtClean="0"/>
                  <a:t>1</a:t>
                </a:r>
                <a:r>
                  <a:rPr lang="en-US" altLang="zh-CN" sz="2400" dirty="0" smtClean="0"/>
                  <a:t>x</a:t>
                </a:r>
                <a:r>
                  <a:rPr lang="en-US" altLang="zh-CN" sz="2400" baseline="-25000" dirty="0" smtClean="0"/>
                  <a:t>1</a:t>
                </a:r>
                <a:r>
                  <a:rPr lang="en-US" altLang="zh-CN" sz="2400" dirty="0" smtClean="0"/>
                  <a:t>+</a:t>
                </a:r>
                <a:r>
                  <a:rPr lang="mr-IN" altLang="zh-CN" sz="2400" dirty="0" smtClean="0"/>
                  <a:t>…</a:t>
                </a:r>
                <a:r>
                  <a:rPr lang="en-US" altLang="zh-CN" sz="2400" dirty="0" smtClean="0"/>
                  <a:t>+</a:t>
                </a:r>
                <a:r>
                  <a:rPr lang="en-US" altLang="zh-CN" sz="2400" dirty="0" err="1" smtClean="0"/>
                  <a:t>w</a:t>
                </a:r>
                <a:r>
                  <a:rPr lang="en-US" altLang="zh-CN" sz="2400" baseline="-25000" dirty="0" err="1" smtClean="0"/>
                  <a:t>m</a:t>
                </a:r>
                <a:r>
                  <a:rPr lang="en-US" altLang="zh-CN" sz="2400" dirty="0" err="1" smtClean="0"/>
                  <a:t>x</a:t>
                </a:r>
                <a:r>
                  <a:rPr lang="en-US" altLang="zh-CN" sz="2400" baseline="-25000" dirty="0" err="1" smtClean="0"/>
                  <a:t>m</a:t>
                </a:r>
                <a:endParaRPr lang="zh-CN" altLang="en-US" sz="2400" baseline="-25000" dirty="0" smtClean="0"/>
              </a:p>
              <a:p>
                <a:pPr marL="457200" lvl="1" indent="0">
                  <a:buNone/>
                </a:pPr>
                <a:r>
                  <a:rPr lang="zh-CN" altLang="en-US" sz="2400" dirty="0" smtClean="0"/>
                  <a:t>		∇</a:t>
                </a:r>
                <a:r>
                  <a:rPr lang="en-US" altLang="zh-CN" sz="2400" dirty="0" smtClean="0"/>
                  <a:t>f(w</a:t>
                </a:r>
                <a:r>
                  <a:rPr lang="en-US" altLang="zh-CN" sz="2400" baseline="-25000" dirty="0" smtClean="0"/>
                  <a:t>0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</a:t>
                </a:r>
                <a:r>
                  <a:rPr lang="en-US" altLang="zh-CN" sz="2400" baseline="-25000" dirty="0"/>
                  <a:t>1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</a:t>
                </a:r>
                <a:r>
                  <a:rPr lang="en-US" altLang="zh-CN" sz="2400" baseline="-25000" dirty="0"/>
                  <a:t>2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mr-IN" altLang="zh-CN" sz="2400" dirty="0"/>
                  <a:t>…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/>
                  <a:t>w</a:t>
                </a:r>
                <a:r>
                  <a:rPr lang="en-US" altLang="zh-CN" sz="2400" baseline="-25000" dirty="0" err="1"/>
                  <a:t>m</a:t>
                </a:r>
                <a:r>
                  <a:rPr lang="en-US" altLang="zh-CN" sz="2400" dirty="0"/>
                  <a:t>)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=</a:t>
                </a:r>
                <a:r>
                  <a:rPr lang="zh-CN" altLang="en-US" sz="2400" dirty="0" smtClean="0"/>
                  <a:t> </a:t>
                </a:r>
                <a:r>
                  <a:rPr lang="en-US" altLang="zh-CN" sz="2400" dirty="0" smtClean="0"/>
                  <a:t>[x</a:t>
                </a:r>
                <a:r>
                  <a:rPr lang="en-US" altLang="zh-CN" sz="2400" baseline="-25000" dirty="0" smtClean="0"/>
                  <a:t>0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x</a:t>
                </a:r>
                <a:r>
                  <a:rPr lang="en-US" altLang="zh-CN" sz="2400" baseline="-25000" dirty="0" smtClean="0"/>
                  <a:t>1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x</a:t>
                </a:r>
                <a:r>
                  <a:rPr lang="en-US" altLang="zh-CN" sz="2400" baseline="-25000" dirty="0" smtClean="0"/>
                  <a:t>2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mr-IN" altLang="zh-CN" sz="2400" dirty="0"/>
                  <a:t>…</a:t>
                </a:r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:r>
                  <a:rPr lang="en-US" altLang="zh-CN" sz="2400" dirty="0" err="1" smtClean="0"/>
                  <a:t>x</a:t>
                </a:r>
                <a:r>
                  <a:rPr lang="en-US" altLang="zh-CN" sz="2400" baseline="-25000" dirty="0" err="1" smtClean="0"/>
                  <a:t>m</a:t>
                </a:r>
                <a:r>
                  <a:rPr lang="en-US" altLang="zh-CN" sz="2400" dirty="0" smtClean="0"/>
                  <a:t>]</a:t>
                </a:r>
                <a:endParaRPr lang="zh-CN" altLang="en-US" sz="2400" dirty="0"/>
              </a:p>
              <a:p>
                <a:pPr marL="457200" lvl="1" indent="0">
                  <a:buNone/>
                </a:pPr>
                <a:r>
                  <a:rPr lang="en-US" altLang="zh-CN" sz="2400" b="0" dirty="0" smtClean="0"/>
                  <a:t>(2)</a:t>
                </a:r>
                <a:r>
                  <a:rPr lang="zh-CN" altLang="en-US" sz="2400" dirty="0"/>
                  <a:t> </a:t>
                </a:r>
                <a:r>
                  <a:rPr lang="zh-CN" altLang="en-US" sz="2400" dirty="0" smtClean="0"/>
                  <a:t>		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zh-CN" altLang="en-US" sz="2400" dirty="0" smtClean="0"/>
              </a:p>
              <a:p>
                <a:pPr marL="457200" lvl="1" indent="0">
                  <a:buNone/>
                </a:pPr>
                <a:r>
                  <a:rPr lang="zh-CN" altLang="en-US" sz="2400" dirty="0" smtClean="0"/>
                  <a:t>		∇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altLang="zh-CN" sz="2400" i="1">
                                <a:latin typeface="Cambria Math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  <m:r>
                      <a:rPr lang="en-US" altLang="zh-CN" sz="2400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mr-IN" altLang="zh-CN" sz="2400" i="1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i="1">
                                    <a:latin typeface="Cambria Math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altLang="zh-CN" sz="2400" b="0" i="1" smtClean="0">
                        <a:latin typeface="Cambria Math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</a:rPr>
                      <m:t>(1−</m:t>
                    </m:r>
                    <m:r>
                      <a:rPr lang="en-US" altLang="zh-CN" sz="2400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21275"/>
              </a:xfrm>
              <a:blipFill rotWithShape="0">
                <a:blip r:embed="rId2"/>
                <a:stretch>
                  <a:fillRect l="-1333" t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f</a:t>
            </a:r>
            <a:fld id="{18A68613-FF0B-4246-B613-8295211CFAFA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60261" y="1999436"/>
            <a:ext cx="1319477" cy="534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21920" y="3053075"/>
            <a:ext cx="2396157" cy="28973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65086" y="3252866"/>
            <a:ext cx="4769039" cy="5715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60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Gradient </a:t>
            </a:r>
            <a:r>
              <a:rPr lang="en-US" sz="2400" dirty="0"/>
              <a:t>descent is a </a:t>
            </a:r>
            <a:r>
              <a:rPr lang="en-US" sz="2400" b="1" dirty="0"/>
              <a:t>first-order iterative optimization</a:t>
            </a:r>
            <a:r>
              <a:rPr lang="en-US" sz="2400" dirty="0"/>
              <a:t> algorithm for finding the minimum of a </a:t>
            </a:r>
            <a:r>
              <a:rPr lang="en-US" sz="2400" dirty="0" smtClean="0"/>
              <a:t>function.</a:t>
            </a:r>
            <a:endParaRPr lang="zh-CN" altLang="en-US" sz="2400" dirty="0" smtClean="0"/>
          </a:p>
          <a:p>
            <a:r>
              <a:rPr lang="en-US" sz="2400" dirty="0" smtClean="0"/>
              <a:t>To </a:t>
            </a:r>
            <a:r>
              <a:rPr lang="en-US" sz="2400" dirty="0"/>
              <a:t>find a </a:t>
            </a:r>
            <a:r>
              <a:rPr lang="en-US" sz="2400" b="1" dirty="0"/>
              <a:t>local minimum </a:t>
            </a:r>
            <a:r>
              <a:rPr lang="en-US" sz="2400" dirty="0"/>
              <a:t>of a function using gradient descent, one </a:t>
            </a:r>
            <a:r>
              <a:rPr lang="en-US" sz="2400" i="1" dirty="0">
                <a:solidFill>
                  <a:srgbClr val="FF0000"/>
                </a:solidFill>
              </a:rPr>
              <a:t>takes steps proportional to the negative of the gradient </a:t>
            </a:r>
            <a:r>
              <a:rPr lang="en-US" sz="2400" dirty="0"/>
              <a:t>(or of the approximate gradient) of the function at the current </a:t>
            </a:r>
            <a:r>
              <a:rPr lang="en-US" sz="2400" dirty="0" smtClean="0"/>
              <a:t>point.</a:t>
            </a:r>
            <a:endParaRPr lang="zh-CN" altLang="en-US" sz="2400" dirty="0" smtClean="0"/>
          </a:p>
          <a:p>
            <a:r>
              <a:rPr lang="en-US" sz="2400" dirty="0" smtClean="0"/>
              <a:t>If </a:t>
            </a:r>
            <a:r>
              <a:rPr lang="en-US" sz="2400" dirty="0"/>
              <a:t>instead one </a:t>
            </a:r>
            <a:r>
              <a:rPr lang="en-US" sz="2400" i="1" dirty="0">
                <a:solidFill>
                  <a:srgbClr val="FF0000"/>
                </a:solidFill>
              </a:rPr>
              <a:t>takes steps proportional to the positive of the gradient</a:t>
            </a:r>
            <a:r>
              <a:rPr lang="en-US" sz="2400" dirty="0"/>
              <a:t>, one approaches a </a:t>
            </a:r>
            <a:r>
              <a:rPr lang="en-US" sz="2400" b="1" dirty="0"/>
              <a:t>local maximum </a:t>
            </a:r>
            <a:r>
              <a:rPr lang="en-US" sz="2400" dirty="0"/>
              <a:t>of that function; the procedure is then known as gradient ascent.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94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Gradient</a:t>
            </a:r>
            <a:r>
              <a:rPr lang="zh-CN" altLang="en-US" smtClean="0"/>
              <a:t> </a:t>
            </a:r>
            <a:r>
              <a:rPr lang="en-US" altLang="zh-CN" smtClean="0"/>
              <a:t>Descent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altLang="zh-CN" sz="2400" dirty="0" smtClean="0"/>
              <a:t>Gradient: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steepest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increase</a:t>
            </a:r>
            <a:endParaRPr lang="zh-CN" altLang="en-US" sz="2400" dirty="0" smtClean="0"/>
          </a:p>
          <a:p>
            <a:r>
              <a:rPr lang="en-US" altLang="zh-CN" sz="2400" dirty="0" smtClean="0"/>
              <a:t>Magnitude: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change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direction</a:t>
            </a:r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 smtClean="0"/>
              <a:t>Local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minimum: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reverse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direction</a:t>
            </a:r>
            <a:endParaRPr lang="zh-CN" altLang="en-US" sz="2400" dirty="0" smtClean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6" y="2460261"/>
            <a:ext cx="4220934" cy="4525963"/>
          </a:xfrm>
          <a:prstGeom prst="rect">
            <a:avLst/>
          </a:prstGeom>
        </p:spPr>
      </p:pic>
      <p:pic>
        <p:nvPicPr>
          <p:cNvPr id="11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5440" y="1458731"/>
            <a:ext cx="4769039" cy="5715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Rectangle 11"/>
          <p:cNvSpPr/>
          <p:nvPr/>
        </p:nvSpPr>
        <p:spPr>
          <a:xfrm>
            <a:off x="5716672" y="5813273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/>
              <a:t>gradient</a:t>
            </a:r>
            <a:endParaRPr lang="en-US" i="1"/>
          </a:p>
        </p:txBody>
      </p:sp>
      <p:sp>
        <p:nvSpPr>
          <p:cNvPr id="13" name="Rectangle 12"/>
          <p:cNvSpPr/>
          <p:nvPr/>
        </p:nvSpPr>
        <p:spPr>
          <a:xfrm>
            <a:off x="6707649" y="4538576"/>
            <a:ext cx="16017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l</a:t>
            </a:r>
            <a:r>
              <a:rPr lang="en-US" altLang="zh-CN" i="1" dirty="0" smtClean="0"/>
              <a:t>ocal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maximum</a:t>
            </a:r>
            <a:endParaRPr lang="zh-CN" altLang="en-US" i="1" dirty="0" smtClean="0"/>
          </a:p>
          <a:p>
            <a:r>
              <a:rPr lang="zh-CN" altLang="en-US" i="1" dirty="0" smtClean="0"/>
              <a:t>	</a:t>
            </a:r>
            <a:r>
              <a:rPr lang="en-US" altLang="zh-CN" i="1" dirty="0" smtClean="0"/>
              <a:t>max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f</a:t>
            </a:r>
            <a:endParaRPr lang="en-US" i="1" dirty="0"/>
          </a:p>
        </p:txBody>
      </p:sp>
      <p:pic>
        <p:nvPicPr>
          <p:cNvPr id="14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121" y="4075975"/>
            <a:ext cx="2208596" cy="316143"/>
          </a:xfrm>
          <a:prstGeom prst="rect">
            <a:avLst/>
          </a:prstGeom>
          <a:ln w="25400">
            <a:noFill/>
            <a:miter lim="400000"/>
          </a:ln>
        </p:spPr>
      </p:pic>
      <p:pic>
        <p:nvPicPr>
          <p:cNvPr id="15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06205" y="4533587"/>
            <a:ext cx="2181445" cy="279106"/>
          </a:xfrm>
          <a:prstGeom prst="rect">
            <a:avLst/>
          </a:prstGeom>
          <a:ln w="12700">
            <a:noFill/>
            <a:miter lim="400000"/>
          </a:ln>
        </p:spPr>
      </p:pic>
      <p:pic>
        <p:nvPicPr>
          <p:cNvPr id="1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3320" y="4954162"/>
            <a:ext cx="2200397" cy="724521"/>
          </a:xfrm>
          <a:prstGeom prst="rect">
            <a:avLst/>
          </a:prstGeom>
          <a:ln w="25400">
            <a:noFill/>
            <a:miter lim="400000"/>
          </a:ln>
        </p:spPr>
      </p:pic>
      <p:sp>
        <p:nvSpPr>
          <p:cNvPr id="17" name="Rectangle 16"/>
          <p:cNvSpPr/>
          <p:nvPr/>
        </p:nvSpPr>
        <p:spPr>
          <a:xfrm>
            <a:off x="1709419" y="4488474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where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Single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800" dirty="0" smtClean="0"/>
                  <a:t>Given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data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point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(x</a:t>
                </a:r>
                <a:r>
                  <a:rPr lang="en-US" altLang="zh-CN" sz="2800" baseline="-25000" dirty="0"/>
                  <a:t>0</a:t>
                </a:r>
                <a:r>
                  <a:rPr lang="en-US" altLang="zh-CN" sz="2800" dirty="0"/>
                  <a:t>=+1,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x</a:t>
                </a:r>
                <a:r>
                  <a:rPr lang="en-US" altLang="zh-CN" sz="2800" baseline="-25000" dirty="0"/>
                  <a:t>1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mr-IN" altLang="zh-CN" sz="2800" dirty="0"/>
                  <a:t>…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x</a:t>
                </a:r>
                <a:r>
                  <a:rPr lang="en-US" altLang="zh-CN" sz="2800" baseline="-25000" dirty="0" err="1"/>
                  <a:t>m</a:t>
                </a:r>
                <a:r>
                  <a:rPr lang="en-US" altLang="zh-CN" sz="2800" dirty="0"/>
                  <a:t>;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altLang="zh-CN" sz="2800" dirty="0"/>
                  <a:t>),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use</a:t>
                </a:r>
                <a:r>
                  <a:rPr lang="zh-CN" altLang="en-US" sz="2800" dirty="0"/>
                  <a:t> </a:t>
                </a:r>
                <a:r>
                  <a:rPr lang="en-US" altLang="zh-CN" sz="2800" b="1" dirty="0"/>
                  <a:t>gradient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descent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learn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weights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(w</a:t>
                </a:r>
                <a:r>
                  <a:rPr lang="en-US" altLang="zh-CN" sz="2800" baseline="-25000" dirty="0"/>
                  <a:t>0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w</a:t>
                </a:r>
                <a:r>
                  <a:rPr lang="en-US" altLang="zh-CN" sz="2800" baseline="-25000" dirty="0"/>
                  <a:t>1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mr-IN" altLang="zh-CN" sz="2800" dirty="0"/>
                  <a:t>…</a:t>
                </a:r>
                <a:r>
                  <a:rPr lang="en-US" altLang="zh-CN" sz="2800" dirty="0"/>
                  <a:t>,</a:t>
                </a:r>
                <a:r>
                  <a:rPr lang="zh-CN" altLang="en-US" sz="2800" dirty="0"/>
                  <a:t> </a:t>
                </a:r>
                <a:r>
                  <a:rPr lang="en-US" altLang="zh-CN" sz="2800" dirty="0" err="1"/>
                  <a:t>w</a:t>
                </a:r>
                <a:r>
                  <a:rPr lang="en-US" altLang="zh-CN" sz="2800" baseline="-25000" dirty="0" err="1"/>
                  <a:t>m</a:t>
                </a:r>
                <a:r>
                  <a:rPr lang="en-US" altLang="zh-CN" sz="2800" dirty="0"/>
                  <a:t>)</a:t>
                </a:r>
                <a:endParaRPr lang="zh-CN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y</m:t>
                          </m:r>
                        </m:e>
                      </m:acc>
                      <m:r>
                        <a:rPr lang="en-US" altLang="zh-CN" sz="2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latin typeface="Cambria Math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+⋯+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 smtClean="0"/>
              </a:p>
              <a:p>
                <a:pPr marL="0" indent="0">
                  <a:buNone/>
                </a:pPr>
                <a:r>
                  <a:rPr lang="en-US" altLang="zh-CN" sz="2800" dirty="0" smtClean="0"/>
                  <a:t>We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want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to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minimize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the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loss</a:t>
                </a:r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function</a:t>
                </a:r>
                <a:r>
                  <a:rPr lang="en-US" altLang="zh-CN" sz="2800" dirty="0"/>
                  <a:t>:</a:t>
                </a:r>
                <a:endParaRPr lang="zh-CN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charset="0"/>
                        </a:rPr>
                        <m:t>min</m:t>
                      </m:r>
                      <m:r>
                        <a:rPr lang="zh-CN" alt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charset="0"/>
                            </a:rPr>
                            <m:t>𝒘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800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pic>
        <p:nvPicPr>
          <p:cNvPr id="5" name="bal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5944" y="3861747"/>
            <a:ext cx="3601151" cy="195139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633056" y="5878369"/>
                <a:ext cx="6389250" cy="7257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 smtClean="0"/>
                  <a:t>Q: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sz="28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∇</m:t>
                    </m:r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sz="28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280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altLang="zh-CN" sz="2800" b="1" i="1" smtClean="0">
                            <a:latin typeface="Cambria Math" charset="0"/>
                          </a:rPr>
                          <m:t>𝒘</m:t>
                        </m:r>
                        <m:r>
                          <a:rPr lang="en-US" altLang="zh-CN" sz="2800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mr-IN" altLang="zh-CN" sz="2800" i="1" smtClean="0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b="1" i="1" smtClean="0">
                            <a:latin typeface="Cambria Math" charset="0"/>
                          </a:rPr>
                          <m:t>𝒘</m:t>
                        </m:r>
                      </m:den>
                    </m:f>
                    <m:r>
                      <a:rPr lang="en-US" altLang="zh-CN" sz="2800" b="0" i="1" smtClean="0">
                        <a:latin typeface="Cambria Math" charset="0"/>
                      </a:rPr>
                      <m:t>=[</m:t>
                    </m:r>
                    <m:f>
                      <m:f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b="0" i="1">
                            <a:latin typeface="Cambria Math" charset="0"/>
                          </a:rPr>
                          <m:t>𝑤</m:t>
                        </m:r>
                        <m:r>
                          <a:rPr lang="en-US" altLang="zh-CN" sz="2800" b="0" i="1" baseline="-25000" smtClean="0">
                            <a:latin typeface="Cambria Math" charset="0"/>
                          </a:rPr>
                          <m:t>0</m:t>
                        </m:r>
                      </m:den>
                    </m:f>
                    <m:r>
                      <a:rPr lang="en-US" altLang="zh-CN" sz="2800" b="1" i="1" smtClean="0">
                        <a:latin typeface="Cambria Math" charset="0"/>
                      </a:rPr>
                      <m:t>,</m:t>
                    </m:r>
                    <m:f>
                      <m:f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𝑤</m:t>
                        </m:r>
                        <m:r>
                          <a:rPr lang="en-US" altLang="zh-CN" sz="2800" b="0" i="1" baseline="-25000" smtClean="0">
                            <a:latin typeface="Cambria Math" charset="0"/>
                          </a:rPr>
                          <m:t>1</m:t>
                        </m:r>
                      </m:den>
                    </m:f>
                    <m:r>
                      <a:rPr lang="en-US" altLang="zh-CN" sz="2800" b="1" i="1">
                        <a:latin typeface="Cambria Math" charset="0"/>
                      </a:rPr>
                      <m:t>,</m:t>
                    </m:r>
                    <m:r>
                      <a:rPr lang="en-US" altLang="zh-CN" sz="2800" b="0" i="1" smtClean="0">
                        <a:latin typeface="Cambria Math" charset="0"/>
                      </a:rPr>
                      <m:t>…,</m:t>
                    </m:r>
                    <m:r>
                      <a:rPr lang="zh-CN" altLang="en-US" sz="2800" b="0" i="1" smtClean="0">
                        <a:latin typeface="Cambria Math" charset="0"/>
                      </a:rPr>
                      <m:t>  </m:t>
                    </m:r>
                    <m:f>
                      <m:fPr>
                        <m:ctrlPr>
                          <a:rPr lang="mr-IN" altLang="zh-CN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28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2800" i="1">
                            <a:latin typeface="Cambria Math" charset="0"/>
                          </a:rPr>
                          <m:t>𝑤</m:t>
                        </m:r>
                        <m:r>
                          <a:rPr lang="en-US" altLang="zh-CN" sz="2800" b="0" i="1" baseline="-25000" smtClean="0">
                            <a:latin typeface="Cambria Math" charset="0"/>
                          </a:rPr>
                          <m:t>𝑚</m:t>
                        </m:r>
                      </m:den>
                    </m:f>
                    <m:r>
                      <a:rPr lang="en-US" altLang="zh-CN" sz="28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zh-CN" altLang="en-US" sz="2800" dirty="0" smtClean="0"/>
                  <a:t> </a:t>
                </a:r>
                <a:r>
                  <a:rPr lang="en-US" altLang="zh-CN" sz="2800" dirty="0" smtClean="0"/>
                  <a:t>?</a:t>
                </a:r>
                <a:endParaRPr lang="en-US" sz="28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6" y="5878369"/>
                <a:ext cx="6389250" cy="725776"/>
              </a:xfrm>
              <a:prstGeom prst="rect">
                <a:avLst/>
              </a:prstGeom>
              <a:blipFill rotWithShape="0">
                <a:blip r:embed="rId4"/>
                <a:stretch>
                  <a:fillRect l="-2004" b="-12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24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pic>
        <p:nvPicPr>
          <p:cNvPr id="5" name="300-are-you-ready-to-compute-some-partial-derivatives-.jpg"/>
          <p:cNvPicPr>
            <a:picLocks noGrp="1" noChangeAspect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184150"/>
            <a:ext cx="8229600" cy="61722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912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(ANNs)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C</a:t>
            </a:r>
            <a:r>
              <a:rPr lang="en-US" sz="2400" b="1" dirty="0" smtClean="0">
                <a:solidFill>
                  <a:srgbClr val="FF0000"/>
                </a:solidFill>
              </a:rPr>
              <a:t>omputing </a:t>
            </a:r>
            <a:r>
              <a:rPr lang="en-US" sz="2400" b="1" dirty="0">
                <a:solidFill>
                  <a:srgbClr val="FF0000"/>
                </a:solidFill>
              </a:rPr>
              <a:t>systems </a:t>
            </a:r>
            <a:r>
              <a:rPr lang="en-US" sz="2400" dirty="0"/>
              <a:t>inspired by the </a:t>
            </a:r>
            <a:r>
              <a:rPr lang="en-US" sz="2400" i="1" dirty="0">
                <a:solidFill>
                  <a:srgbClr val="C00000"/>
                </a:solidFill>
              </a:rPr>
              <a:t>biological neural networks</a:t>
            </a:r>
            <a:r>
              <a:rPr lang="en-US" sz="2400" dirty="0"/>
              <a:t> that constitute </a:t>
            </a:r>
            <a:r>
              <a:rPr lang="en-US" sz="2400" i="1" dirty="0">
                <a:solidFill>
                  <a:srgbClr val="C00000"/>
                </a:solidFill>
              </a:rPr>
              <a:t>animal </a:t>
            </a:r>
            <a:r>
              <a:rPr lang="en-US" sz="2400" i="1" dirty="0" smtClean="0">
                <a:solidFill>
                  <a:srgbClr val="C00000"/>
                </a:solidFill>
              </a:rPr>
              <a:t>brains</a:t>
            </a:r>
            <a:endParaRPr lang="zh-CN" altLang="en-US" sz="2400" i="1" dirty="0" smtClean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435475"/>
            <a:ext cx="3429000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4435475"/>
            <a:ext cx="342900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65" y="2413742"/>
            <a:ext cx="3184970" cy="17915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846" y="2470827"/>
            <a:ext cx="3492708" cy="196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8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Derivatives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/>
                  <a:t>Given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min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charset="0"/>
                      </a:rPr>
                      <m:t> 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𝐽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𝒘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𝐷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𝐷</m:t>
                        </m:r>
                      </m:sup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i="1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y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 smtClean="0"/>
                  <a:t>,</a:t>
                </a:r>
                <a:endParaRPr lang="zh-CN" altLang="en-US" dirty="0"/>
              </a:p>
              <a:p>
                <a:pPr marL="0" indent="0">
                  <a:buNone/>
                </a:pPr>
                <a:r>
                  <a:rPr lang="en-US" altLang="zh-CN" dirty="0"/>
                  <a:t>w</a:t>
                </a:r>
                <a:r>
                  <a:rPr lang="en-US" altLang="zh-CN" dirty="0" smtClean="0"/>
                  <a:t>here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y</m:t>
                        </m:r>
                      </m:e>
                    </m:acc>
                    <m:r>
                      <a:rPr lang="en-US" altLang="zh-CN" i="1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+⋯+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4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28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altLang="zh-CN" sz="2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altLang="zh-CN" sz="2800" i="1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280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28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28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∙(−1)∙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 smtClean="0"/>
              </a:p>
              <a:p>
                <a:pPr marL="0" indent="0">
                  <a:buNone/>
                </a:pPr>
                <a:r>
                  <a:rPr lang="en-US" altLang="zh-CN" sz="2800" dirty="0"/>
                  <a:t>f</a:t>
                </a:r>
                <a:r>
                  <a:rPr lang="en-US" altLang="zh-CN" sz="2800" dirty="0" smtClean="0"/>
                  <a:t>or</a:t>
                </a:r>
                <a:r>
                  <a:rPr lang="zh-CN" alt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𝑖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=0, 1,…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, 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𝑚</m:t>
                    </m:r>
                  </m:oMath>
                </a14:m>
                <a:endParaRPr lang="en-US" altLang="zh-CN" sz="4000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5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03574"/>
                <a:ext cx="8229600" cy="266343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8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8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altLang="zh-CN" sz="1800" i="1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∙(−1)∙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0.1+0.1+0+0+0.1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=0.574</m:t>
                      </m:r>
                    </m:oMath>
                  </m:oMathPara>
                </a14:m>
                <a:endParaRPr lang="zh-CN" altLang="en-US" sz="1800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=0.574</m:t>
                      </m:r>
                    </m:oMath>
                  </m:oMathPara>
                </a14:m>
                <a:endParaRPr lang="zh-CN" altLang="en-US" sz="180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0.</m:t>
                          </m:r>
                          <m:r>
                            <a:rPr lang="en-US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=0.5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99</m:t>
                      </m:r>
                    </m:oMath>
                  </m:oMathPara>
                </a14:m>
                <a:endParaRPr lang="zh-CN" altLang="en-US" sz="180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1−0.574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0.574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0.574</m:t>
                          </m:r>
                        </m:e>
                      </m:d>
                      <m:r>
                        <a:rPr lang="en-US" altLang="zh-CN" sz="1800" b="0" i="1" smtClean="0">
                          <a:latin typeface="Cambria Math" charset="0"/>
                        </a:rPr>
                        <m:t>=−0.104</m:t>
                      </m:r>
                    </m:oMath>
                  </m:oMathPara>
                </a14:m>
                <a:endParaRPr lang="zh-CN" altLang="en-US" sz="180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0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−0.574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0.574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0.574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</a:rPr>
                        <m:t>=0.</m:t>
                      </m:r>
                      <m:r>
                        <a:rPr lang="en-US" altLang="zh-CN" sz="1800" b="0" i="1" smtClean="0">
                          <a:latin typeface="Cambria Math" charset="0"/>
                        </a:rPr>
                        <m:t>140</m:t>
                      </m:r>
                    </m:oMath>
                  </m:oMathPara>
                </a14:m>
                <a:endParaRPr lang="zh-CN" altLang="en-US" sz="1800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1800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800" i="1">
                                  <a:latin typeface="Cambria Math" charset="0"/>
                                </a:rPr>
                                <m:t>y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1−0.5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99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0.5</m:t>
                      </m:r>
                      <m:r>
                        <a:rPr lang="en-US" altLang="zh-CN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99</m:t>
                      </m:r>
                      <m:r>
                        <a:rPr lang="en-US" altLang="zh-CN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d>
                        <m:dPr>
                          <m:ctrlPr>
                            <a:rPr lang="en-US" altLang="zh-CN" sz="18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1−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0.5</m:t>
                          </m:r>
                          <m:r>
                            <a:rPr lang="en-US" altLang="zh-CN" sz="1800" b="0" i="1" smtClean="0">
                              <a:latin typeface="Cambria Math" charset="0"/>
                            </a:rPr>
                            <m:t>99</m:t>
                          </m:r>
                        </m:e>
                      </m:d>
                      <m:r>
                        <a:rPr lang="en-US" altLang="zh-CN" sz="1800" i="1">
                          <a:latin typeface="Cambria Math" charset="0"/>
                        </a:rPr>
                        <m:t>=−0</m:t>
                      </m:r>
                      <m:r>
                        <a:rPr lang="en-US" altLang="zh-CN" sz="1800" b="0" i="1" smtClean="0">
                          <a:latin typeface="Cambria Math" charset="0"/>
                        </a:rPr>
                        <m:t>.096</m:t>
                      </m:r>
                    </m:oMath>
                  </m:oMathPara>
                </a14:m>
                <a:endParaRPr lang="zh-CN" altLang="en-US" sz="1800" i="1" dirty="0">
                  <a:latin typeface="Cambria Math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03574"/>
                <a:ext cx="8229600" cy="266343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953935"/>
                  </p:ext>
                </p:extLst>
              </p:nvPr>
            </p:nvGraphicFramePr>
            <p:xfrm>
              <a:off x="168867" y="1771618"/>
              <a:ext cx="8517933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5553"/>
                    <a:gridCol w="419724"/>
                    <a:gridCol w="1499017"/>
                    <a:gridCol w="1439055"/>
                    <a:gridCol w="2128604"/>
                    <a:gridCol w="1229193"/>
                    <a:gridCol w="1086787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0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“data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mining”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“web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search”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“click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through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rate”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“pattern”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Label</a:t>
                          </a:r>
                          <a:r>
                            <a:rPr lang="zh-CN" alt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953935"/>
                  </p:ext>
                </p:extLst>
              </p:nvPr>
            </p:nvGraphicFramePr>
            <p:xfrm>
              <a:off x="168867" y="1771618"/>
              <a:ext cx="8517933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5553"/>
                    <a:gridCol w="419724"/>
                    <a:gridCol w="1499017"/>
                    <a:gridCol w="1439055"/>
                    <a:gridCol w="2128604"/>
                    <a:gridCol w="1229193"/>
                    <a:gridCol w="1086787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0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“data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mining”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“web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search”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“click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through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rate”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“pattern”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85955" t="-8333" r="-1685" b="-3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168867" y="1333370"/>
            <a:ext cx="43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Initialized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weights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[0.1,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23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303574"/>
                <a:ext cx="8229600" cy="341790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1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mr-IN" altLang="zh-CN" sz="1800" i="1">
                              <a:latin typeface="Cambria Math" charset="0"/>
                            </a:rPr>
                            <m:t>𝛿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mr-IN" altLang="zh-CN" sz="1800" i="1">
                              <a:latin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CN" sz="18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zh-CN" sz="18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charset="0"/>
                            </a:rPr>
                            <m:t>𝐷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altLang="zh-CN" sz="18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800" i="1">
                              <a:latin typeface="Cambria Math" charset="0"/>
                            </a:rPr>
                            <m:t>𝑑</m:t>
                          </m:r>
                          <m:r>
                            <a:rPr lang="en-US" altLang="zh-CN" sz="18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latin typeface="Cambria Math" charset="0"/>
                            </a:rPr>
                            <m:t>𝐷</m:t>
                          </m:r>
                        </m:sup>
                        <m:e>
                          <m:r>
                            <a:rPr lang="en-US" altLang="zh-CN" sz="1800" i="1"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∙(−1)∙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18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charset="0"/>
                                    </a:rPr>
                                    <m:t>y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1800" i="1">
                              <a:latin typeface="Cambria Math" charset="0"/>
                            </a:rPr>
                            <m:t>)</m:t>
                          </m:r>
                          <m:r>
                            <a:rPr lang="en-US" altLang="zh-CN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2/3</a:t>
                </a:r>
                <a:r>
                  <a:rPr lang="zh-CN" altLang="en-US" sz="1600" dirty="0"/>
                  <a:t> * </a:t>
                </a:r>
                <a:r>
                  <a:rPr lang="en-US" altLang="zh-CN" sz="1600" dirty="0"/>
                  <a:t>(-0.104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1+0.140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1-0.096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-0.04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&lt;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0</a:t>
                </a:r>
                <a:endParaRPr lang="zh-CN" altLang="en-US" sz="16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2/3</a:t>
                </a:r>
                <a:r>
                  <a:rPr lang="zh-CN" altLang="en-US" sz="1600" dirty="0"/>
                  <a:t> * </a:t>
                </a:r>
                <a:r>
                  <a:rPr lang="en-US" altLang="zh-CN" sz="1600" dirty="0"/>
                  <a:t>(-0.104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1</a:t>
                </a:r>
                <a:r>
                  <a:rPr lang="en-US" altLang="zh-CN" sz="1600" dirty="0" smtClean="0"/>
                  <a:t>+0.140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0</a:t>
                </a:r>
                <a:r>
                  <a:rPr lang="en-US" altLang="zh-CN" sz="1600" dirty="0" smtClean="0"/>
                  <a:t>-0.096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-0.133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&lt;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0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2/3</a:t>
                </a:r>
                <a:r>
                  <a:rPr lang="zh-CN" altLang="en-US" sz="1600" dirty="0"/>
                  <a:t> * </a:t>
                </a:r>
                <a:r>
                  <a:rPr lang="en-US" altLang="zh-CN" sz="1600" dirty="0"/>
                  <a:t>(-0.104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0</a:t>
                </a:r>
                <a:r>
                  <a:rPr lang="en-US" altLang="zh-CN" sz="1600" dirty="0" smtClean="0"/>
                  <a:t>+0.140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1-0.096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0.029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&gt;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0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2/3</a:t>
                </a:r>
                <a:r>
                  <a:rPr lang="zh-CN" altLang="en-US" sz="1600" dirty="0"/>
                  <a:t> * </a:t>
                </a:r>
                <a:r>
                  <a:rPr lang="en-US" altLang="zh-CN" sz="1600" dirty="0"/>
                  <a:t>(-0.104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0</a:t>
                </a:r>
                <a:r>
                  <a:rPr lang="en-US" altLang="zh-CN" sz="1600" dirty="0" smtClean="0"/>
                  <a:t>+0.140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1-0.096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0</a:t>
                </a:r>
                <a:r>
                  <a:rPr lang="en-US" altLang="zh-CN" sz="1600" dirty="0" smtClean="0"/>
                  <a:t>)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0.093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&gt;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0</a:t>
                </a:r>
                <a:endParaRPr lang="en-US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mr-IN" altLang="zh-C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r>
                          <a:rPr lang="en-US" altLang="zh-CN" sz="16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mr-IN" altLang="zh-CN" sz="1600" i="1">
                            <a:latin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charset="0"/>
                              </a:rPr>
                              <m:t>4</m:t>
                            </m:r>
                          </m:sub>
                        </m:sSub>
                      </m:den>
                    </m:f>
                    <m:r>
                      <a:rPr lang="en-US" altLang="zh-CN" sz="1600" i="1">
                        <a:latin typeface="Cambria Math" charset="0"/>
                      </a:rPr>
                      <m:t>=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2/3</a:t>
                </a:r>
                <a:r>
                  <a:rPr lang="zh-CN" altLang="en-US" sz="1600" dirty="0"/>
                  <a:t> * </a:t>
                </a:r>
                <a:r>
                  <a:rPr lang="en-US" altLang="zh-CN" sz="1600" dirty="0"/>
                  <a:t>(-0.104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1+0.140</a:t>
                </a:r>
                <a:r>
                  <a:rPr lang="zh-CN" altLang="en-US" sz="1600" dirty="0" smtClean="0"/>
                  <a:t>*</a:t>
                </a:r>
                <a:r>
                  <a:rPr lang="en-US" altLang="zh-CN" sz="1600" dirty="0"/>
                  <a:t>0</a:t>
                </a:r>
                <a:r>
                  <a:rPr lang="en-US" altLang="zh-CN" sz="1600" dirty="0" smtClean="0"/>
                  <a:t>-0.096</a:t>
                </a:r>
                <a:r>
                  <a:rPr lang="zh-CN" altLang="en-US" sz="1600" dirty="0"/>
                  <a:t>*</a:t>
                </a:r>
                <a:r>
                  <a:rPr lang="en-US" altLang="zh-CN" sz="1600" dirty="0"/>
                  <a:t>1)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 smtClean="0"/>
                  <a:t>-0.133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&lt;</a:t>
                </a:r>
                <a:r>
                  <a:rPr lang="zh-CN" altLang="en-US" sz="1600" dirty="0" smtClean="0"/>
                  <a:t> </a:t>
                </a:r>
                <a:r>
                  <a:rPr lang="en-US" altLang="zh-CN" sz="1600" dirty="0" smtClean="0"/>
                  <a:t>0</a:t>
                </a:r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303574"/>
                <a:ext cx="8229600" cy="341790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21267"/>
                  </p:ext>
                </p:extLst>
              </p:nvPr>
            </p:nvGraphicFramePr>
            <p:xfrm>
              <a:off x="168867" y="1771618"/>
              <a:ext cx="8517933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5553"/>
                    <a:gridCol w="419724"/>
                    <a:gridCol w="1499017"/>
                    <a:gridCol w="1439055"/>
                    <a:gridCol w="2128604"/>
                    <a:gridCol w="1229193"/>
                    <a:gridCol w="1086787"/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0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“data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mining”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“web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search”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“click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through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rate”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“pattern”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Label</a:t>
                          </a:r>
                          <a:r>
                            <a:rPr lang="zh-CN" altLang="en-US" dirty="0" smtClean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8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sz="1800" i="1">
                                      <a:latin typeface="Cambria Math" charset="0"/>
                                    </a:rPr>
                                    <m:t>𝑑</m:t>
                                  </m:r>
                                </m:sub>
                              </m:sSub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72821267"/>
                  </p:ext>
                </p:extLst>
              </p:nvPr>
            </p:nvGraphicFramePr>
            <p:xfrm>
              <a:off x="168867" y="1771618"/>
              <a:ext cx="8517933" cy="146304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15553"/>
                    <a:gridCol w="419724"/>
                    <a:gridCol w="1499017"/>
                    <a:gridCol w="1439055"/>
                    <a:gridCol w="2128604"/>
                    <a:gridCol w="1229193"/>
                    <a:gridCol w="1086787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x</a:t>
                          </a:r>
                          <a:r>
                            <a:rPr lang="en-US" altLang="zh-CN" baseline="-25000" dirty="0" smtClean="0"/>
                            <a:t>0</a:t>
                          </a:r>
                          <a:endParaRPr lang="en-US" baseline="-25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“data</a:t>
                          </a:r>
                          <a:r>
                            <a:rPr lang="zh-CN" altLang="en-US" dirty="0" smtClean="0"/>
                            <a:t> </a:t>
                          </a:r>
                          <a:r>
                            <a:rPr lang="en-US" altLang="zh-CN" dirty="0" smtClean="0"/>
                            <a:t>mining”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“web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search”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“click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through</a:t>
                          </a:r>
                          <a:r>
                            <a:rPr lang="zh-CN" altLang="en-US" b="1" dirty="0" smtClean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b="1" dirty="0" smtClean="0">
                              <a:solidFill>
                                <a:srgbClr val="FF0000"/>
                              </a:solidFill>
                            </a:rPr>
                            <a:t>rate”</a:t>
                          </a:r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“pattern”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685955" t="-8333" r="-1685" b="-3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PID3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+1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168867" y="1333370"/>
            <a:ext cx="4357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Initialized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weights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=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[0.1,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0.1]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5298001" y="4470414"/>
            <a:ext cx="39228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If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the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learning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rate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(magnitude)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1.0,</a:t>
            </a:r>
            <a:endParaRPr lang="zh-CN" altLang="en-US" b="1" dirty="0" smtClean="0"/>
          </a:p>
          <a:p>
            <a:r>
              <a:rPr lang="en-US" altLang="zh-CN" b="1" dirty="0" smtClean="0"/>
              <a:t>new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weights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=</a:t>
            </a:r>
            <a:endParaRPr lang="zh-CN" altLang="en-US" b="1" dirty="0"/>
          </a:p>
          <a:p>
            <a:r>
              <a:rPr lang="en-US" altLang="zh-CN" b="1" dirty="0" smtClean="0"/>
              <a:t>[0.14,</a:t>
            </a:r>
            <a:r>
              <a:rPr lang="zh-CN" altLang="en-US" b="1" dirty="0" smtClean="0"/>
              <a:t> </a:t>
            </a:r>
            <a:r>
              <a:rPr lang="en-US" altLang="zh-CN" b="1" dirty="0"/>
              <a:t>0</a:t>
            </a:r>
            <a:r>
              <a:rPr lang="en-US" altLang="zh-CN" b="1" dirty="0" smtClean="0"/>
              <a:t>.233,</a:t>
            </a:r>
            <a:r>
              <a:rPr lang="zh-CN" altLang="en-US" b="1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0.071,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0.007</a:t>
            </a:r>
            <a:r>
              <a:rPr lang="en-US" altLang="zh-CN" b="1" dirty="0" smtClean="0"/>
              <a:t>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0.233]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519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Hidden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Layer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8" y="1812977"/>
            <a:ext cx="3048000" cy="86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8" y="4721069"/>
            <a:ext cx="3175000" cy="863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88" y="3190823"/>
            <a:ext cx="3225800" cy="101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1" y="2454681"/>
            <a:ext cx="5748312" cy="21810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92749" y="1413780"/>
            <a:ext cx="43925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Input: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data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points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of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n=2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features</a:t>
            </a:r>
            <a:endParaRPr lang="zh-CN" altLang="en-US" sz="2400" dirty="0" smtClean="0">
              <a:solidFill>
                <a:srgbClr val="0070C0"/>
              </a:solidFill>
            </a:endParaRPr>
          </a:p>
          <a:p>
            <a:r>
              <a:rPr lang="en-US" altLang="zh-CN" sz="2400" dirty="0" smtClean="0">
                <a:solidFill>
                  <a:srgbClr val="0070C0"/>
                </a:solidFill>
              </a:rPr>
              <a:t>Output: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one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label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22099" y="4845682"/>
            <a:ext cx="4721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Each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hidden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cell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(neuron)’s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output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is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a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new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feature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(that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is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a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non-linear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function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result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of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old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features)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as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input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for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the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output</a:t>
            </a:r>
            <a:r>
              <a:rPr lang="zh-CN" altLang="en-US" sz="2400" dirty="0" smtClean="0">
                <a:solidFill>
                  <a:srgbClr val="0070C0"/>
                </a:solidFill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</a:rPr>
              <a:t>cell.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47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i="1" dirty="0" smtClean="0">
                <a:solidFill>
                  <a:srgbClr val="0070C0"/>
                </a:solidFill>
              </a:rPr>
              <a:t>Can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we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have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multiple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output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cells?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3200" i="1" dirty="0" smtClean="0">
                <a:solidFill>
                  <a:srgbClr val="0070C0"/>
                </a:solidFill>
              </a:rPr>
              <a:t>Yes!</a:t>
            </a:r>
            <a:r>
              <a:rPr lang="zh-CN" altLang="en-US" sz="3200" i="1" dirty="0" smtClean="0">
                <a:solidFill>
                  <a:srgbClr val="0070C0"/>
                </a:solidFill>
              </a:rPr>
              <a:t/>
            </a:r>
            <a:br>
              <a:rPr lang="zh-CN" altLang="en-US" sz="3200" i="1" dirty="0" smtClean="0">
                <a:solidFill>
                  <a:srgbClr val="0070C0"/>
                </a:solidFill>
              </a:rPr>
            </a:br>
            <a:r>
              <a:rPr lang="en-US" altLang="en-US" sz="3200" b="1" dirty="0" smtClean="0"/>
              <a:t>A </a:t>
            </a:r>
            <a:r>
              <a:rPr lang="en-US" altLang="zh-CN" sz="3200" b="1" dirty="0" smtClean="0"/>
              <a:t>Three-Layer</a:t>
            </a:r>
            <a:r>
              <a:rPr lang="zh-CN" altLang="en-US" sz="3200" b="1" dirty="0" smtClean="0"/>
              <a:t> </a:t>
            </a:r>
            <a:r>
              <a:rPr lang="en-US" altLang="en-US" sz="3200" b="1" dirty="0" smtClean="0"/>
              <a:t>Feed-Forward </a:t>
            </a:r>
            <a:r>
              <a:rPr lang="en-US" altLang="en-US" sz="3200" b="1" dirty="0"/>
              <a:t>Neural </a:t>
            </a:r>
            <a:r>
              <a:rPr lang="en-US" altLang="en-US" sz="3200" b="1" dirty="0" smtClean="0"/>
              <a:t>Network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07930" y="1486441"/>
            <a:ext cx="4164070" cy="3837507"/>
            <a:chOff x="1856298" y="1600200"/>
            <a:chExt cx="6225345" cy="5049838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3962400" y="1701800"/>
              <a:ext cx="3409950" cy="4948238"/>
              <a:chOff x="1536" y="1072"/>
              <a:chExt cx="2148" cy="3117"/>
            </a:xfrm>
          </p:grpSpPr>
          <p:sp>
            <p:nvSpPr>
              <p:cNvPr id="14" name="Oval 4"/>
              <p:cNvSpPr>
                <a:spLocks noChangeArrowheads="1"/>
              </p:cNvSpPr>
              <p:nvPr/>
            </p:nvSpPr>
            <p:spPr bwMode="auto">
              <a:xfrm>
                <a:off x="1730" y="1625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5" name="Oval 5"/>
              <p:cNvSpPr>
                <a:spLocks noChangeArrowheads="1"/>
              </p:cNvSpPr>
              <p:nvPr/>
            </p:nvSpPr>
            <p:spPr bwMode="auto">
              <a:xfrm>
                <a:off x="2430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6" name="Oval 6"/>
              <p:cNvSpPr>
                <a:spLocks noChangeArrowheads="1"/>
              </p:cNvSpPr>
              <p:nvPr/>
            </p:nvSpPr>
            <p:spPr bwMode="auto">
              <a:xfrm>
                <a:off x="3094" y="1642"/>
                <a:ext cx="340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7" name="Oval 7"/>
              <p:cNvSpPr>
                <a:spLocks noChangeArrowheads="1"/>
              </p:cNvSpPr>
              <p:nvPr/>
            </p:nvSpPr>
            <p:spPr bwMode="auto">
              <a:xfrm>
                <a:off x="2449" y="2432"/>
                <a:ext cx="339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8" name="Oval 8"/>
              <p:cNvSpPr>
                <a:spLocks noChangeArrowheads="1"/>
              </p:cNvSpPr>
              <p:nvPr/>
            </p:nvSpPr>
            <p:spPr bwMode="auto">
              <a:xfrm>
                <a:off x="3344" y="2432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19" name="Oval 9"/>
              <p:cNvSpPr>
                <a:spLocks noChangeArrowheads="1"/>
              </p:cNvSpPr>
              <p:nvPr/>
            </p:nvSpPr>
            <p:spPr bwMode="auto">
              <a:xfrm>
                <a:off x="1536" y="2448"/>
                <a:ext cx="340" cy="31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0" name="Oval 10"/>
              <p:cNvSpPr>
                <a:spLocks noChangeArrowheads="1"/>
              </p:cNvSpPr>
              <p:nvPr/>
            </p:nvSpPr>
            <p:spPr bwMode="auto">
              <a:xfrm>
                <a:off x="2055" y="3288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1" name="Oval 11"/>
              <p:cNvSpPr>
                <a:spLocks noChangeArrowheads="1"/>
              </p:cNvSpPr>
              <p:nvPr/>
            </p:nvSpPr>
            <p:spPr bwMode="auto">
              <a:xfrm>
                <a:off x="2897" y="3269"/>
                <a:ext cx="339" cy="316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2" name="Line 12"/>
              <p:cNvSpPr>
                <a:spLocks noChangeShapeType="1"/>
              </p:cNvSpPr>
              <p:nvPr/>
            </p:nvSpPr>
            <p:spPr bwMode="auto">
              <a:xfrm flipH="1" flipV="1">
                <a:off x="1768" y="2781"/>
                <a:ext cx="320" cy="53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V="1">
                <a:off x="2217" y="2732"/>
                <a:ext cx="303" cy="5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 flipV="1">
                <a:off x="2358" y="2715"/>
                <a:ext cx="1022" cy="6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 flipV="1">
                <a:off x="1875" y="2714"/>
                <a:ext cx="1020" cy="5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 flipH="1" flipV="1">
                <a:off x="2735" y="2765"/>
                <a:ext cx="322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7" name="Line 17"/>
              <p:cNvSpPr>
                <a:spLocks noChangeShapeType="1"/>
              </p:cNvSpPr>
              <p:nvPr/>
            </p:nvSpPr>
            <p:spPr bwMode="auto">
              <a:xfrm flipV="1">
                <a:off x="3219" y="2799"/>
                <a:ext cx="28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8" name="Line 18"/>
              <p:cNvSpPr>
                <a:spLocks noChangeShapeType="1"/>
              </p:cNvSpPr>
              <p:nvPr/>
            </p:nvSpPr>
            <p:spPr bwMode="auto">
              <a:xfrm flipV="1">
                <a:off x="1606" y="1943"/>
                <a:ext cx="268" cy="5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29" name="Line 19"/>
              <p:cNvSpPr>
                <a:spLocks noChangeShapeType="1"/>
              </p:cNvSpPr>
              <p:nvPr/>
            </p:nvSpPr>
            <p:spPr bwMode="auto">
              <a:xfrm flipV="1">
                <a:off x="1767" y="1940"/>
                <a:ext cx="78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0" name="Line 20"/>
              <p:cNvSpPr>
                <a:spLocks noChangeShapeType="1"/>
              </p:cNvSpPr>
              <p:nvPr/>
            </p:nvSpPr>
            <p:spPr bwMode="auto">
              <a:xfrm flipV="1">
                <a:off x="1858" y="1959"/>
                <a:ext cx="1380" cy="50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1" name="Line 21"/>
              <p:cNvSpPr>
                <a:spLocks noChangeShapeType="1"/>
              </p:cNvSpPr>
              <p:nvPr/>
            </p:nvSpPr>
            <p:spPr bwMode="auto">
              <a:xfrm flipH="1" flipV="1">
                <a:off x="2017" y="1905"/>
                <a:ext cx="1342" cy="57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2" name="Line 22"/>
              <p:cNvSpPr>
                <a:spLocks noChangeShapeType="1"/>
              </p:cNvSpPr>
              <p:nvPr/>
            </p:nvSpPr>
            <p:spPr bwMode="auto">
              <a:xfrm flipH="1" flipV="1">
                <a:off x="3341" y="1940"/>
                <a:ext cx="197" cy="50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H="1" flipV="1">
                <a:off x="2679" y="1990"/>
                <a:ext cx="734" cy="45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4" name="Line 24"/>
              <p:cNvSpPr>
                <a:spLocks noChangeShapeType="1"/>
              </p:cNvSpPr>
              <p:nvPr/>
            </p:nvSpPr>
            <p:spPr bwMode="auto">
              <a:xfrm flipH="1" flipV="1">
                <a:off x="1965" y="1960"/>
                <a:ext cx="537" cy="4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5" name="Line 25"/>
              <p:cNvSpPr>
                <a:spLocks noChangeShapeType="1"/>
              </p:cNvSpPr>
              <p:nvPr/>
            </p:nvSpPr>
            <p:spPr bwMode="auto">
              <a:xfrm flipV="1">
                <a:off x="2610" y="1977"/>
                <a:ext cx="0" cy="4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6" name="Line 26"/>
              <p:cNvSpPr>
                <a:spLocks noChangeShapeType="1"/>
              </p:cNvSpPr>
              <p:nvPr/>
            </p:nvSpPr>
            <p:spPr bwMode="auto">
              <a:xfrm flipV="1">
                <a:off x="2736" y="2011"/>
                <a:ext cx="501" cy="4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7" name="Line 27"/>
              <p:cNvSpPr>
                <a:spLocks noChangeShapeType="1"/>
              </p:cNvSpPr>
              <p:nvPr/>
            </p:nvSpPr>
            <p:spPr bwMode="auto">
              <a:xfrm flipV="1">
                <a:off x="2179" y="3604"/>
                <a:ext cx="0" cy="5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8" name="Line 28"/>
              <p:cNvSpPr>
                <a:spLocks noChangeShapeType="1"/>
              </p:cNvSpPr>
              <p:nvPr/>
            </p:nvSpPr>
            <p:spPr bwMode="auto">
              <a:xfrm flipV="1">
                <a:off x="3075" y="3621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9" name="Line 29"/>
              <p:cNvSpPr>
                <a:spLocks noChangeShapeType="1"/>
              </p:cNvSpPr>
              <p:nvPr/>
            </p:nvSpPr>
            <p:spPr bwMode="auto">
              <a:xfrm flipV="1">
                <a:off x="1875" y="1088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0" name="Line 30"/>
              <p:cNvSpPr>
                <a:spLocks noChangeShapeType="1"/>
              </p:cNvSpPr>
              <p:nvPr/>
            </p:nvSpPr>
            <p:spPr bwMode="auto">
              <a:xfrm flipV="1">
                <a:off x="2591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1" name="Line 31"/>
              <p:cNvSpPr>
                <a:spLocks noChangeShapeType="1"/>
              </p:cNvSpPr>
              <p:nvPr/>
            </p:nvSpPr>
            <p:spPr bwMode="auto">
              <a:xfrm flipV="1">
                <a:off x="3235" y="1072"/>
                <a:ext cx="0" cy="5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400" b="1"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7" name="Rectangle 32"/>
            <p:cNvSpPr>
              <a:spLocks noChangeArrowheads="1"/>
            </p:cNvSpPr>
            <p:nvPr/>
          </p:nvSpPr>
          <p:spPr bwMode="auto">
            <a:xfrm>
              <a:off x="1986458" y="2514600"/>
              <a:ext cx="1962745" cy="44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Output layer</a:t>
              </a:r>
            </a:p>
          </p:txBody>
        </p:sp>
        <p:sp>
          <p:nvSpPr>
            <p:cNvPr id="8" name="Rectangle 33"/>
            <p:cNvSpPr>
              <a:spLocks noChangeArrowheads="1"/>
            </p:cNvSpPr>
            <p:nvPr/>
          </p:nvSpPr>
          <p:spPr bwMode="auto">
            <a:xfrm>
              <a:off x="1990846" y="5191124"/>
              <a:ext cx="1706319" cy="44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Input layer</a:t>
              </a:r>
            </a:p>
          </p:txBody>
        </p:sp>
        <p:sp>
          <p:nvSpPr>
            <p:cNvPr id="9" name="Rectangle 34"/>
            <p:cNvSpPr>
              <a:spLocks noChangeArrowheads="1"/>
            </p:cNvSpPr>
            <p:nvPr/>
          </p:nvSpPr>
          <p:spPr bwMode="auto">
            <a:xfrm>
              <a:off x="1856298" y="3946525"/>
              <a:ext cx="1957952" cy="44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Hidden layer</a:t>
              </a:r>
            </a:p>
          </p:txBody>
        </p:sp>
        <p:sp>
          <p:nvSpPr>
            <p:cNvPr id="10" name="Rectangle 35"/>
            <p:cNvSpPr>
              <a:spLocks noChangeArrowheads="1"/>
            </p:cNvSpPr>
            <p:nvPr/>
          </p:nvSpPr>
          <p:spPr bwMode="auto">
            <a:xfrm>
              <a:off x="1866428" y="1600200"/>
              <a:ext cx="2142483" cy="44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Output vector</a:t>
              </a:r>
            </a:p>
          </p:txBody>
        </p:sp>
        <p:sp>
          <p:nvSpPr>
            <p:cNvPr id="11" name="Rectangle 36"/>
            <p:cNvSpPr>
              <a:spLocks noChangeArrowheads="1"/>
            </p:cNvSpPr>
            <p:nvPr/>
          </p:nvSpPr>
          <p:spPr bwMode="auto">
            <a:xfrm>
              <a:off x="1919724" y="6076950"/>
              <a:ext cx="2231154" cy="446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b="1">
                  <a:latin typeface="Corbel" charset="0"/>
                  <a:ea typeface="Corbel" charset="0"/>
                  <a:cs typeface="Corbel" charset="0"/>
                </a:rPr>
                <a:t>Input vector: </a:t>
              </a:r>
              <a:r>
                <a:rPr lang="en-US" altLang="en-US" sz="1600" b="1" i="1">
                  <a:latin typeface="Corbel" charset="0"/>
                  <a:ea typeface="Corbel" charset="0"/>
                  <a:cs typeface="Corbel" charset="0"/>
                </a:rPr>
                <a:t>X</a:t>
              </a:r>
              <a:endParaRPr lang="en-US" altLang="en-US" sz="1600" b="1" i="1" baseline="-2500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Rectangle 37"/>
            <p:cNvSpPr>
              <a:spLocks noChangeArrowheads="1"/>
            </p:cNvSpPr>
            <p:nvPr/>
          </p:nvSpPr>
          <p:spPr bwMode="auto">
            <a:xfrm>
              <a:off x="7434583" y="4521201"/>
              <a:ext cx="647060" cy="486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b="1" i="1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sz="1800" b="1" i="1" baseline="-25000">
                  <a:latin typeface="Corbel" charset="0"/>
                  <a:ea typeface="Corbel" charset="0"/>
                  <a:cs typeface="Corbel" charset="0"/>
                </a:rPr>
                <a:t>ij</a:t>
              </a:r>
              <a:endParaRPr lang="en-US" altLang="en-US" sz="1800" b="1" i="1" baseline="-25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Freeform 38"/>
            <p:cNvSpPr>
              <a:spLocks/>
            </p:cNvSpPr>
            <p:nvPr/>
          </p:nvSpPr>
          <p:spPr bwMode="auto">
            <a:xfrm>
              <a:off x="6773864" y="4808539"/>
              <a:ext cx="611187" cy="160337"/>
            </a:xfrm>
            <a:custGeom>
              <a:avLst/>
              <a:gdLst>
                <a:gd name="T0" fmla="*/ 2147483647 w 385"/>
                <a:gd name="T1" fmla="*/ 0 h 101"/>
                <a:gd name="T2" fmla="*/ 2147483647 w 385"/>
                <a:gd name="T3" fmla="*/ 2147483647 h 101"/>
                <a:gd name="T4" fmla="*/ 2147483647 w 385"/>
                <a:gd name="T5" fmla="*/ 2147483647 h 101"/>
                <a:gd name="T6" fmla="*/ 2147483647 w 385"/>
                <a:gd name="T7" fmla="*/ 2147483647 h 101"/>
                <a:gd name="T8" fmla="*/ 2147483647 w 385"/>
                <a:gd name="T9" fmla="*/ 2147483647 h 101"/>
                <a:gd name="T10" fmla="*/ 2147483647 w 385"/>
                <a:gd name="T11" fmla="*/ 2147483647 h 101"/>
                <a:gd name="T12" fmla="*/ 2147483647 w 385"/>
                <a:gd name="T13" fmla="*/ 2147483647 h 101"/>
                <a:gd name="T14" fmla="*/ 2147483647 w 385"/>
                <a:gd name="T15" fmla="*/ 2147483647 h 101"/>
                <a:gd name="T16" fmla="*/ 2147483647 w 385"/>
                <a:gd name="T17" fmla="*/ 2147483647 h 101"/>
                <a:gd name="T18" fmla="*/ 2147483647 w 385"/>
                <a:gd name="T19" fmla="*/ 2147483647 h 101"/>
                <a:gd name="T20" fmla="*/ 2147483647 w 385"/>
                <a:gd name="T21" fmla="*/ 2147483647 h 101"/>
                <a:gd name="T22" fmla="*/ 2147483647 w 385"/>
                <a:gd name="T23" fmla="*/ 2147483647 h 101"/>
                <a:gd name="T24" fmla="*/ 0 w 385"/>
                <a:gd name="T25" fmla="*/ 2147483647 h 10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85"/>
                <a:gd name="T40" fmla="*/ 0 h 101"/>
                <a:gd name="T41" fmla="*/ 385 w 385"/>
                <a:gd name="T42" fmla="*/ 101 h 10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85" h="101">
                  <a:moveTo>
                    <a:pt x="384" y="0"/>
                  </a:moveTo>
                  <a:lnTo>
                    <a:pt x="313" y="5"/>
                  </a:lnTo>
                  <a:lnTo>
                    <a:pt x="254" y="15"/>
                  </a:lnTo>
                  <a:lnTo>
                    <a:pt x="230" y="25"/>
                  </a:lnTo>
                  <a:lnTo>
                    <a:pt x="213" y="30"/>
                  </a:lnTo>
                  <a:lnTo>
                    <a:pt x="201" y="40"/>
                  </a:lnTo>
                  <a:lnTo>
                    <a:pt x="195" y="50"/>
                  </a:lnTo>
                  <a:lnTo>
                    <a:pt x="189" y="60"/>
                  </a:lnTo>
                  <a:lnTo>
                    <a:pt x="177" y="70"/>
                  </a:lnTo>
                  <a:lnTo>
                    <a:pt x="160" y="75"/>
                  </a:lnTo>
                  <a:lnTo>
                    <a:pt x="136" y="85"/>
                  </a:lnTo>
                  <a:lnTo>
                    <a:pt x="71" y="95"/>
                  </a:lnTo>
                  <a:lnTo>
                    <a:pt x="0" y="100"/>
                  </a:lnTo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1400" b="1"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pic>
        <p:nvPicPr>
          <p:cNvPr id="43" name="Picture 27" descr="https://upload.wikimedia.org/wikipedia/commons/thumb/4/46/Colored_neural_network.svg/296px-Colored_neural_network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449" y="1486441"/>
            <a:ext cx="3275351" cy="38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38184" y="5287756"/>
            <a:ext cx="47195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Q: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many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weight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parameters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104625" y="5675094"/>
            <a:ext cx="2107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This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/>
              <a:t>2-3-3</a:t>
            </a:r>
            <a:r>
              <a:rPr lang="zh-CN" altLang="en-US" b="1" dirty="0"/>
              <a:t> </a:t>
            </a:r>
            <a:r>
              <a:rPr lang="en-US" altLang="zh-CN" b="1" dirty="0" smtClean="0"/>
              <a:t>ANN.</a:t>
            </a:r>
            <a:endParaRPr lang="zh-CN" altLang="en-US" b="1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6289580" y="5666609"/>
            <a:ext cx="2117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This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3-4-2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ANN.</a:t>
            </a:r>
            <a:endParaRPr lang="zh-CN" altLang="en-US" b="1" dirty="0" smtClean="0"/>
          </a:p>
        </p:txBody>
      </p:sp>
      <p:sp>
        <p:nvSpPr>
          <p:cNvPr id="46" name="Rectangle 45"/>
          <p:cNvSpPr/>
          <p:nvPr/>
        </p:nvSpPr>
        <p:spPr>
          <a:xfrm>
            <a:off x="670008" y="6322461"/>
            <a:ext cx="7825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Q’: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How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many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weight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parameters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did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we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have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in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an</a:t>
            </a:r>
            <a:r>
              <a:rPr lang="zh-CN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accent6">
                    <a:lumMod val="75000"/>
                  </a:schemeClr>
                </a:solidFill>
              </a:rPr>
              <a:t>SVM?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24676" y="5972780"/>
            <a:ext cx="144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2</a:t>
            </a:r>
            <a:r>
              <a:rPr lang="zh-CN" altLang="en-US" b="1" dirty="0"/>
              <a:t>*</a:t>
            </a:r>
            <a:r>
              <a:rPr lang="en-US" altLang="zh-CN" b="1" dirty="0"/>
              <a:t>3+3</a:t>
            </a:r>
            <a:r>
              <a:rPr lang="zh-CN" altLang="en-US" b="1" dirty="0"/>
              <a:t>*</a:t>
            </a:r>
            <a:r>
              <a:rPr lang="en-US" altLang="zh-CN" b="1" dirty="0"/>
              <a:t>3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15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314564" y="5960193"/>
            <a:ext cx="1469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3</a:t>
            </a:r>
            <a:r>
              <a:rPr lang="zh-CN" altLang="en-US" b="1" dirty="0"/>
              <a:t>*</a:t>
            </a:r>
            <a:r>
              <a:rPr lang="en-US" altLang="zh-CN" b="1" dirty="0"/>
              <a:t>4+4</a:t>
            </a:r>
            <a:r>
              <a:rPr lang="zh-CN" altLang="en-US" b="1" dirty="0"/>
              <a:t>*</a:t>
            </a:r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94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i="1" dirty="0">
                <a:solidFill>
                  <a:srgbClr val="0070C0"/>
                </a:solidFill>
              </a:rPr>
              <a:t>Can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we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have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multiple</a:t>
            </a:r>
            <a:r>
              <a:rPr lang="zh-CN" altLang="en-US" sz="2800" i="1" dirty="0">
                <a:solidFill>
                  <a:srgbClr val="0070C0"/>
                </a:solidFill>
              </a:rPr>
              <a:t> </a:t>
            </a:r>
            <a:r>
              <a:rPr lang="en-US" altLang="zh-CN" sz="2800" i="1" dirty="0" smtClean="0">
                <a:solidFill>
                  <a:srgbClr val="0070C0"/>
                </a:solidFill>
              </a:rPr>
              <a:t>hidden</a:t>
            </a:r>
            <a:r>
              <a:rPr lang="zh-CN" altLang="en-US" sz="28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i="1" dirty="0" smtClean="0">
                <a:solidFill>
                  <a:srgbClr val="0070C0"/>
                </a:solidFill>
              </a:rPr>
              <a:t>layers?</a:t>
            </a:r>
            <a:r>
              <a:rPr lang="zh-CN" altLang="en-US" sz="28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800" i="1" dirty="0">
                <a:solidFill>
                  <a:srgbClr val="0070C0"/>
                </a:solidFill>
              </a:rPr>
              <a:t>Yes!</a:t>
            </a:r>
            <a:r>
              <a:rPr lang="zh-CN" altLang="en-US" sz="2800" i="1" dirty="0">
                <a:solidFill>
                  <a:srgbClr val="0070C0"/>
                </a:solidFill>
              </a:rPr>
              <a:t/>
            </a:r>
            <a:br>
              <a:rPr lang="zh-CN" altLang="en-US" sz="2800" i="1" dirty="0">
                <a:solidFill>
                  <a:srgbClr val="0070C0"/>
                </a:solidFill>
              </a:rPr>
            </a:br>
            <a:r>
              <a:rPr lang="en-US" altLang="en-US" sz="2800" b="1" dirty="0"/>
              <a:t>A </a:t>
            </a:r>
            <a:r>
              <a:rPr lang="en-US" altLang="zh-CN" sz="2800" b="1" dirty="0" smtClean="0"/>
              <a:t>Two-Hidden-Layer</a:t>
            </a:r>
            <a:r>
              <a:rPr lang="zh-CN" altLang="en-US" sz="2800" b="1" dirty="0" smtClean="0"/>
              <a:t> </a:t>
            </a:r>
            <a:r>
              <a:rPr lang="en-US" altLang="en-US" sz="2800" b="1" dirty="0" smtClean="0"/>
              <a:t>Feed-Forward </a:t>
            </a:r>
            <a:r>
              <a:rPr lang="en-US" altLang="en-US" sz="2800" b="1" dirty="0"/>
              <a:t>Neural Network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90" y="1417638"/>
            <a:ext cx="4295619" cy="23312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5463" y="3808703"/>
            <a:ext cx="838133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Suppose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hidden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layer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7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neurons.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6-7-1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network.</a:t>
            </a:r>
            <a:endParaRPr lang="zh-CN" altLang="en-US" sz="2000" dirty="0"/>
          </a:p>
          <a:p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7+7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49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learn.</a:t>
            </a:r>
            <a:endParaRPr lang="zh-CN" altLang="en-US" sz="2000" dirty="0" smtClean="0"/>
          </a:p>
          <a:p>
            <a:endParaRPr lang="zh-CN" altLang="en-US" sz="2000" dirty="0"/>
          </a:p>
          <a:p>
            <a:r>
              <a:rPr lang="en-US" altLang="zh-CN" sz="2000" dirty="0" smtClean="0"/>
              <a:t>Here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hidden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layers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(4+3).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6-4-3-1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network.</a:t>
            </a:r>
            <a:endParaRPr lang="zh-CN" altLang="en-US" sz="2000" dirty="0" smtClean="0"/>
          </a:p>
          <a:p>
            <a:r>
              <a:rPr lang="en-US" altLang="zh-CN" sz="2000" dirty="0" smtClean="0"/>
              <a:t>We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4+4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3+3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39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parameters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learn.</a:t>
            </a:r>
            <a:endParaRPr lang="zh-CN" altLang="en-US" sz="2000" dirty="0" smtClean="0"/>
          </a:p>
          <a:p>
            <a:endParaRPr lang="zh-CN" altLang="en-US" sz="2000" dirty="0"/>
          </a:p>
          <a:p>
            <a:r>
              <a:rPr lang="en-US" altLang="zh-CN" sz="2000" dirty="0" smtClean="0"/>
              <a:t>When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network’s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architecture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becomes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complicated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number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of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parameters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NOT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become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more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performance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may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become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better</a:t>
            </a:r>
            <a:r>
              <a:rPr lang="en-US" altLang="zh-CN" sz="2000" dirty="0" smtClean="0"/>
              <a:t>:</a:t>
            </a:r>
            <a:endParaRPr lang="zh-CN" altLang="en-US" sz="2000" dirty="0" smtClean="0"/>
          </a:p>
          <a:p>
            <a:r>
              <a:rPr lang="en-US" altLang="zh-CN" sz="2000" dirty="0" smtClean="0"/>
              <a:t>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more</a:t>
            </a:r>
            <a:r>
              <a:rPr lang="zh-CN" altLang="en-US" sz="2000" dirty="0" smtClean="0"/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complicated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i="1" dirty="0">
                <a:solidFill>
                  <a:srgbClr val="FF0000"/>
                </a:solidFill>
              </a:rPr>
              <a:t>n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on-linear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distributions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232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One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deep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architectures.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24" y="2132495"/>
            <a:ext cx="5587422" cy="458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i="1" dirty="0" smtClean="0">
                <a:solidFill>
                  <a:srgbClr val="FF0000"/>
                </a:solidFill>
              </a:rPr>
              <a:t>How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many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layers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is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a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DEEP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network</a:t>
            </a:r>
            <a:r>
              <a:rPr lang="zh-CN" altLang="en-US" sz="28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i="1" dirty="0" smtClean="0">
                <a:solidFill>
                  <a:srgbClr val="FF0000"/>
                </a:solidFill>
              </a:rPr>
              <a:t>architecture?</a:t>
            </a:r>
            <a:endParaRPr lang="en-US" sz="2800" i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836863"/>
            <a:ext cx="8763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9475"/>
            <a:ext cx="8229600" cy="496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6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Summary: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Components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of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Feed-Forward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Neural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Network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sz="2400" dirty="0"/>
              <a:t>The </a:t>
            </a:r>
            <a:r>
              <a:rPr lang="en-US" altLang="en-US" sz="2400" b="1" dirty="0"/>
              <a:t>inputs</a:t>
            </a:r>
            <a:r>
              <a:rPr lang="en-US" altLang="en-US" sz="2400" dirty="0"/>
              <a:t> to the network correspond to the attributes measured for each training tuple </a:t>
            </a:r>
          </a:p>
          <a:p>
            <a:r>
              <a:rPr lang="en-US" altLang="en-US" sz="2400" dirty="0"/>
              <a:t>Inputs are fed simultaneously into the units making up the </a:t>
            </a:r>
            <a:r>
              <a:rPr lang="en-US" altLang="en-US" sz="2400" b="1" dirty="0"/>
              <a:t>input layer</a:t>
            </a:r>
          </a:p>
          <a:p>
            <a:r>
              <a:rPr lang="en-US" altLang="en-US" sz="2400" dirty="0"/>
              <a:t>They are then weighted and fed simultaneously to a </a:t>
            </a:r>
            <a:r>
              <a:rPr lang="en-US" altLang="en-US" sz="2400" b="1" dirty="0"/>
              <a:t>hidden layer</a:t>
            </a:r>
          </a:p>
          <a:p>
            <a:r>
              <a:rPr lang="en-US" altLang="en-US" sz="2400" dirty="0"/>
              <a:t>The number of </a:t>
            </a:r>
            <a:r>
              <a:rPr lang="en-US" altLang="en-US" sz="2400" b="1" dirty="0"/>
              <a:t>hidden layers </a:t>
            </a:r>
            <a:r>
              <a:rPr lang="en-US" altLang="en-US" sz="2400" dirty="0"/>
              <a:t>is </a:t>
            </a:r>
            <a:r>
              <a:rPr lang="en-US" altLang="en-US" sz="2400" dirty="0" smtClean="0"/>
              <a:t>arbitrary</a:t>
            </a:r>
            <a:endParaRPr lang="zh-CN" altLang="en-US" sz="2400" dirty="0" smtClean="0"/>
          </a:p>
          <a:p>
            <a:r>
              <a:rPr lang="en-US" altLang="en-US" sz="2400" dirty="0" smtClean="0"/>
              <a:t>The </a:t>
            </a:r>
            <a:r>
              <a:rPr lang="en-US" altLang="en-US" sz="2400" dirty="0"/>
              <a:t>weighted outputs of the last hidden layer are input to units making up the </a:t>
            </a:r>
            <a:r>
              <a:rPr lang="en-US" altLang="en-US" sz="2400" b="1" dirty="0"/>
              <a:t>output layer</a:t>
            </a:r>
            <a:r>
              <a:rPr lang="en-US" altLang="en-US" sz="2400" dirty="0"/>
              <a:t>, which emits the network's prediction</a:t>
            </a:r>
          </a:p>
          <a:p>
            <a:r>
              <a:rPr lang="en-US" altLang="en-US" sz="2400" dirty="0"/>
              <a:t>The network is </a:t>
            </a:r>
            <a:r>
              <a:rPr lang="en-US" altLang="en-US" sz="2400" b="1" dirty="0"/>
              <a:t>feed-forward</a:t>
            </a:r>
            <a:r>
              <a:rPr lang="en-US" altLang="en-US" sz="2400" dirty="0"/>
              <a:t>: None of the weights cycles back to an input unit or to an output unit of a previous layer</a:t>
            </a:r>
          </a:p>
          <a:p>
            <a:r>
              <a:rPr lang="en-US" altLang="en-US" sz="2400" dirty="0"/>
              <a:t>From a statistical point of view, networks perform </a:t>
            </a:r>
            <a:r>
              <a:rPr lang="en-US" altLang="en-US" sz="2400" b="1" dirty="0"/>
              <a:t>nonlinear regression</a:t>
            </a:r>
            <a:endParaRPr lang="en-US" altLang="en-US" sz="2400" dirty="0"/>
          </a:p>
          <a:p>
            <a:pPr lvl="1"/>
            <a:r>
              <a:rPr lang="en-US" altLang="en-US" sz="2400" dirty="0"/>
              <a:t>Given </a:t>
            </a:r>
            <a:r>
              <a:rPr lang="en-US" altLang="en-US" sz="2400" b="1" dirty="0">
                <a:solidFill>
                  <a:srgbClr val="FF0000"/>
                </a:solidFill>
              </a:rPr>
              <a:t>enough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hidden units and </a:t>
            </a:r>
            <a:r>
              <a:rPr lang="en-US" altLang="en-US" sz="2400" b="1" dirty="0">
                <a:solidFill>
                  <a:srgbClr val="FF0000"/>
                </a:solidFill>
              </a:rPr>
              <a:t>enough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training samples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b="1" dirty="0">
                <a:solidFill>
                  <a:srgbClr val="FF0000"/>
                </a:solidFill>
              </a:rPr>
              <a:t>and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enough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what?</a:t>
            </a:r>
            <a:r>
              <a:rPr lang="en-US" altLang="zh-CN" sz="2400" dirty="0" smtClean="0"/>
              <a:t>)</a:t>
            </a:r>
            <a:r>
              <a:rPr lang="en-US" altLang="en-US" sz="2400" dirty="0" smtClean="0"/>
              <a:t>, </a:t>
            </a:r>
            <a:r>
              <a:rPr lang="en-US" altLang="en-US" sz="2400" dirty="0"/>
              <a:t>they can closely approximate </a:t>
            </a:r>
            <a:r>
              <a:rPr lang="en-US" altLang="en-US" sz="2400" b="1" i="1" dirty="0">
                <a:solidFill>
                  <a:srgbClr val="FF0000"/>
                </a:solidFill>
              </a:rPr>
              <a:t>any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2400" dirty="0"/>
              <a:t>function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Biological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Inspirations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numbers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contains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10,000,000,000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(10B)</a:t>
            </a:r>
            <a:r>
              <a:rPr lang="zh-CN" altLang="en-US" dirty="0" smtClean="0"/>
              <a:t> </a:t>
            </a:r>
            <a:r>
              <a:rPr lang="en-US" altLang="zh-CN" dirty="0" smtClean="0"/>
              <a:t>nerve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cells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(neurons)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others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through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10,000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synapses</a:t>
            </a:r>
            <a:endParaRPr lang="zh-CN" altLang="en-US" dirty="0" smtClean="0"/>
          </a:p>
          <a:p>
            <a:r>
              <a:rPr lang="en-US" altLang="zh-CN" dirty="0" smtClean="0"/>
              <a:t>Properties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brain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reorganize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itself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adapts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environment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tolerant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9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Random initialization </a:t>
            </a:r>
            <a:r>
              <a:rPr lang="en-US" dirty="0"/>
              <a:t>+ </a:t>
            </a:r>
            <a:r>
              <a:rPr lang="en-US" b="1" dirty="0"/>
              <a:t>densely connected networks </a:t>
            </a:r>
            <a:r>
              <a:rPr lang="en-US" dirty="0"/>
              <a:t>lead to:</a:t>
            </a:r>
          </a:p>
          <a:p>
            <a:r>
              <a:rPr lang="en-US" dirty="0">
                <a:solidFill>
                  <a:srgbClr val="FF0000"/>
                </a:solidFill>
              </a:rPr>
              <a:t>High cost</a:t>
            </a:r>
          </a:p>
          <a:p>
            <a:pPr lvl="1"/>
            <a:r>
              <a:rPr lang="en-US" dirty="0" smtClean="0"/>
              <a:t>Training </a:t>
            </a:r>
            <a:r>
              <a:rPr lang="en-US" dirty="0"/>
              <a:t>the entire neural network is to train </a:t>
            </a:r>
            <a:r>
              <a:rPr lang="en-US" b="1" dirty="0"/>
              <a:t>all the interconnected logistic regressions</a:t>
            </a:r>
            <a:r>
              <a:rPr lang="en-US" dirty="0"/>
              <a:t>.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Difficult </a:t>
            </a:r>
            <a:r>
              <a:rPr lang="en-US" dirty="0">
                <a:solidFill>
                  <a:srgbClr val="FF0000"/>
                </a:solidFill>
              </a:rPr>
              <a:t>to train as the number of hidden layers increases</a:t>
            </a:r>
          </a:p>
          <a:p>
            <a:pPr lvl="1"/>
            <a:r>
              <a:rPr lang="en-US" dirty="0"/>
              <a:t>Recall that logistic regression is trained by </a:t>
            </a:r>
            <a:r>
              <a:rPr lang="en-US" b="1" dirty="0"/>
              <a:t>gradient descent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local</a:t>
            </a:r>
            <a:r>
              <a:rPr lang="zh-CN" altLang="en-US" b="1" dirty="0"/>
              <a:t> </a:t>
            </a:r>
            <a:r>
              <a:rPr lang="en-US" altLang="zh-CN" b="1" dirty="0"/>
              <a:t>optimum</a:t>
            </a:r>
            <a:r>
              <a:rPr lang="en-US" altLang="zh-CN" dirty="0" smtClean="0"/>
              <a:t>.</a:t>
            </a:r>
            <a:endParaRPr lang="zh-CN" altLang="en-US" b="1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Stuck </a:t>
            </a:r>
            <a:r>
              <a:rPr lang="en-US" dirty="0">
                <a:solidFill>
                  <a:srgbClr val="FF0000"/>
                </a:solidFill>
              </a:rPr>
              <a:t>in local optima</a:t>
            </a:r>
          </a:p>
          <a:p>
            <a:pPr lvl="1"/>
            <a:r>
              <a:rPr lang="en-US" dirty="0"/>
              <a:t>The objective function of the neural network is </a:t>
            </a:r>
            <a:r>
              <a:rPr lang="en-US" b="1" dirty="0"/>
              <a:t>usually not convex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random initialization does not guarantee starting from the proximity of global optima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altLang="zh-CN" dirty="0">
                <a:solidFill>
                  <a:srgbClr val="FF0000"/>
                </a:solidFill>
              </a:rPr>
              <a:t>Difficult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determine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the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network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topology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Once a network has been trained and its accuracy is </a:t>
            </a:r>
            <a:r>
              <a:rPr lang="en-US" altLang="zh-CN" b="1" dirty="0"/>
              <a:t>unacceptable</a:t>
            </a:r>
            <a:r>
              <a:rPr lang="en-US" altLang="zh-CN" dirty="0"/>
              <a:t>, repeat the training process with a </a:t>
            </a:r>
            <a:r>
              <a:rPr lang="en-US" altLang="zh-CN" b="1" dirty="0"/>
              <a:t>different network topology </a:t>
            </a:r>
            <a:r>
              <a:rPr lang="en-US" altLang="zh-CN" dirty="0"/>
              <a:t>or </a:t>
            </a:r>
            <a:r>
              <a:rPr lang="en-US" altLang="zh-CN" b="1" dirty="0"/>
              <a:t>a different set of initial weights</a:t>
            </a:r>
            <a:r>
              <a:rPr lang="en-US" altLang="zh-CN" b="1" dirty="0" smtClean="0"/>
              <a:t>.</a:t>
            </a:r>
            <a:endParaRPr lang="zh-CN" alt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6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Beyond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Input/Hidden/Output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Cells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Beyond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Feed-Forward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Network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Architectures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5" y="1417638"/>
            <a:ext cx="8026698" cy="5148054"/>
          </a:xfrm>
        </p:spPr>
      </p:pic>
      <p:sp>
        <p:nvSpPr>
          <p:cNvPr id="8" name="Rectangle 7"/>
          <p:cNvSpPr/>
          <p:nvPr/>
        </p:nvSpPr>
        <p:spPr>
          <a:xfrm>
            <a:off x="2308484" y="3536811"/>
            <a:ext cx="4244716" cy="360631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95951" y="3379369"/>
            <a:ext cx="2665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d</a:t>
            </a:r>
            <a:r>
              <a:rPr lang="en-US" altLang="zh-CN" sz="1400" i="1" dirty="0" smtClean="0"/>
              <a:t>irected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circle,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memory,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sequences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4229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Continue</a:t>
            </a:r>
            <a:r>
              <a:rPr lang="mr-IN" altLang="zh-CN" sz="3200" dirty="0" smtClean="0"/>
              <a:t>…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0" y="1417638"/>
            <a:ext cx="8240164" cy="5303837"/>
          </a:xfrm>
        </p:spPr>
      </p:pic>
      <p:sp>
        <p:nvSpPr>
          <p:cNvPr id="8" name="Rectangle 7"/>
          <p:cNvSpPr/>
          <p:nvPr/>
        </p:nvSpPr>
        <p:spPr>
          <a:xfrm>
            <a:off x="344773" y="2947913"/>
            <a:ext cx="2263516" cy="4698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4242" y="3263868"/>
            <a:ext cx="2995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f</a:t>
            </a:r>
            <a:r>
              <a:rPr lang="en-US" altLang="zh-CN" sz="1400" i="1" dirty="0" smtClean="0"/>
              <a:t>eed-forward,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pooling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layers,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max/avg.</a:t>
            </a:r>
            <a:endParaRPr lang="en-US" sz="1400" i="1" dirty="0"/>
          </a:p>
        </p:txBody>
      </p:sp>
      <p:sp>
        <p:nvSpPr>
          <p:cNvPr id="10" name="Rectangle 9"/>
          <p:cNvSpPr/>
          <p:nvPr/>
        </p:nvSpPr>
        <p:spPr>
          <a:xfrm>
            <a:off x="201739" y="5029065"/>
            <a:ext cx="2406549" cy="46984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01738" y="5263986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i="1" dirty="0"/>
              <a:t>g</a:t>
            </a:r>
            <a:r>
              <a:rPr lang="en-US" altLang="zh-CN" sz="1400" i="1" smtClean="0"/>
              <a:t>enerative</a:t>
            </a:r>
            <a:r>
              <a:rPr lang="en-US" altLang="zh-CN" sz="1400" i="1" dirty="0" smtClean="0"/>
              <a:t>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discriminative,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error</a:t>
            </a:r>
            <a:r>
              <a:rPr lang="zh-CN" altLang="en-US" sz="1400" i="1" dirty="0" smtClean="0"/>
              <a:t> </a:t>
            </a:r>
            <a:r>
              <a:rPr lang="en-US" altLang="zh-CN" sz="1400" i="1" dirty="0" smtClean="0"/>
              <a:t>rate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927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Details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RNNs,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CNNs,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GANs?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Please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register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Machine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Learning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course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Prof.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Nitesh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Chawla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Spring’18.</a:t>
            </a:r>
            <a:endParaRPr lang="zh-CN" altLang="en-US" sz="2800" dirty="0" smtClean="0"/>
          </a:p>
          <a:p>
            <a:r>
              <a:rPr lang="en-US" altLang="zh-CN" sz="2800" dirty="0" smtClean="0"/>
              <a:t>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Science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class.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2" y="3070021"/>
            <a:ext cx="6220918" cy="34688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25377" y="5456427"/>
            <a:ext cx="4673267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Deep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Learning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Alchemy?</a:t>
            </a:r>
            <a:endParaRPr lang="en-US" sz="28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0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Started by psychologists and neurobiologists to develop and test computational analogues of </a:t>
            </a:r>
            <a:r>
              <a:rPr lang="en-US" sz="2400" b="1" i="1" dirty="0">
                <a:solidFill>
                  <a:srgbClr val="FF0000"/>
                </a:solidFill>
              </a:rPr>
              <a:t>neurons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22" y="2491581"/>
            <a:ext cx="2436853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1" y="2491581"/>
            <a:ext cx="1830431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98" y="2491581"/>
            <a:ext cx="2437482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8" y="4062595"/>
            <a:ext cx="4946754" cy="2658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116" y="4046004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/>
              <a:t>Structure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of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Neuron: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41461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neuron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branching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dendrites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branching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axon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information/signal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circulates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dendrites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axon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cell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body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8" y="4062595"/>
            <a:ext cx="4946754" cy="26588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5116" y="4046004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/>
              <a:t>Structure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of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Neuron:</a:t>
            </a:r>
            <a:endParaRPr lang="en-US" u="sng" dirty="0"/>
          </a:p>
        </p:txBody>
      </p:sp>
      <p:sp>
        <p:nvSpPr>
          <p:cNvPr id="13" name="Down Arrow 12"/>
          <p:cNvSpPr/>
          <p:nvPr/>
        </p:nvSpPr>
        <p:spPr>
          <a:xfrm rot="19112769">
            <a:off x="2656849" y="4598676"/>
            <a:ext cx="337227" cy="7672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4002178">
            <a:off x="2667807" y="5744558"/>
            <a:ext cx="367997" cy="6658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6200000">
            <a:off x="6474110" y="4583865"/>
            <a:ext cx="408568" cy="6740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80612" y="5356439"/>
            <a:ext cx="635129" cy="5709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3747541" y="4874580"/>
            <a:ext cx="2639009" cy="1020176"/>
          </a:xfrm>
          <a:custGeom>
            <a:avLst/>
            <a:gdLst>
              <a:gd name="connsiteX0" fmla="*/ 0 w 2639009"/>
              <a:gd name="connsiteY0" fmla="*/ 776712 h 1020176"/>
              <a:gd name="connsiteX1" fmla="*/ 1019331 w 2639009"/>
              <a:gd name="connsiteY1" fmla="*/ 1016554 h 1020176"/>
              <a:gd name="connsiteX2" fmla="*/ 2008682 w 2639009"/>
              <a:gd name="connsiteY2" fmla="*/ 611820 h 1020176"/>
              <a:gd name="connsiteX3" fmla="*/ 2548328 w 2639009"/>
              <a:gd name="connsiteY3" fmla="*/ 42194 h 1020176"/>
              <a:gd name="connsiteX4" fmla="*/ 2638269 w 2639009"/>
              <a:gd name="connsiteY4" fmla="*/ 42194 h 10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9009" h="1020176">
                <a:moveTo>
                  <a:pt x="0" y="776712"/>
                </a:moveTo>
                <a:cubicBezTo>
                  <a:pt x="342275" y="910374"/>
                  <a:pt x="684551" y="1044036"/>
                  <a:pt x="1019331" y="1016554"/>
                </a:cubicBezTo>
                <a:cubicBezTo>
                  <a:pt x="1354111" y="989072"/>
                  <a:pt x="1753849" y="774213"/>
                  <a:pt x="2008682" y="611820"/>
                </a:cubicBezTo>
                <a:cubicBezTo>
                  <a:pt x="2263515" y="449427"/>
                  <a:pt x="2443397" y="137132"/>
                  <a:pt x="2548328" y="42194"/>
                </a:cubicBezTo>
                <a:cubicBezTo>
                  <a:pt x="2653259" y="-52744"/>
                  <a:pt x="2638269" y="42194"/>
                  <a:pt x="2638269" y="4219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06858" y="5171773"/>
            <a:ext cx="90645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smtClean="0"/>
              <a:t>Signal</a:t>
            </a:r>
            <a:endParaRPr lang="zh-CN" alt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9656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Neurons</a:t>
            </a:r>
            <a:r>
              <a:rPr lang="zh-CN" altLang="en-US" dirty="0" smtClean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smtClean="0"/>
              <a:t>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neuron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branching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dendrites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branching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axon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strike="sngStrike" dirty="0" smtClean="0">
                <a:solidFill>
                  <a:srgbClr val="FF0000"/>
                </a:solidFill>
              </a:rPr>
              <a:t>information/signal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circulates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dendrites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axon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via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cell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body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748" y="4062595"/>
            <a:ext cx="4946754" cy="26588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35116" y="4046004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u="sng" dirty="0" smtClean="0"/>
              <a:t>Structure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of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Neuron:</a:t>
            </a:r>
            <a:endParaRPr lang="en-US" u="sng" dirty="0"/>
          </a:p>
        </p:txBody>
      </p:sp>
      <p:sp>
        <p:nvSpPr>
          <p:cNvPr id="19" name="Down Arrow 18"/>
          <p:cNvSpPr/>
          <p:nvPr/>
        </p:nvSpPr>
        <p:spPr>
          <a:xfrm rot="19112769">
            <a:off x="2656849" y="4598676"/>
            <a:ext cx="337227" cy="76727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4002178">
            <a:off x="2667807" y="5744558"/>
            <a:ext cx="367997" cy="66589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6200000">
            <a:off x="6474110" y="4583865"/>
            <a:ext cx="408568" cy="674007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80612" y="5356439"/>
            <a:ext cx="635129" cy="57092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747541" y="4874580"/>
            <a:ext cx="2639009" cy="1020176"/>
          </a:xfrm>
          <a:custGeom>
            <a:avLst/>
            <a:gdLst>
              <a:gd name="connsiteX0" fmla="*/ 0 w 2639009"/>
              <a:gd name="connsiteY0" fmla="*/ 776712 h 1020176"/>
              <a:gd name="connsiteX1" fmla="*/ 1019331 w 2639009"/>
              <a:gd name="connsiteY1" fmla="*/ 1016554 h 1020176"/>
              <a:gd name="connsiteX2" fmla="*/ 2008682 w 2639009"/>
              <a:gd name="connsiteY2" fmla="*/ 611820 h 1020176"/>
              <a:gd name="connsiteX3" fmla="*/ 2548328 w 2639009"/>
              <a:gd name="connsiteY3" fmla="*/ 42194 h 1020176"/>
              <a:gd name="connsiteX4" fmla="*/ 2638269 w 2639009"/>
              <a:gd name="connsiteY4" fmla="*/ 42194 h 102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9009" h="1020176">
                <a:moveTo>
                  <a:pt x="0" y="776712"/>
                </a:moveTo>
                <a:cubicBezTo>
                  <a:pt x="342275" y="910374"/>
                  <a:pt x="684551" y="1044036"/>
                  <a:pt x="1019331" y="1016554"/>
                </a:cubicBezTo>
                <a:cubicBezTo>
                  <a:pt x="1354111" y="989072"/>
                  <a:pt x="1753849" y="774213"/>
                  <a:pt x="2008682" y="611820"/>
                </a:cubicBezTo>
                <a:cubicBezTo>
                  <a:pt x="2263515" y="449427"/>
                  <a:pt x="2443397" y="137132"/>
                  <a:pt x="2548328" y="42194"/>
                </a:cubicBezTo>
                <a:cubicBezTo>
                  <a:pt x="2653259" y="-52744"/>
                  <a:pt x="2638269" y="42194"/>
                  <a:pt x="2638269" y="4219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71823" y="5248078"/>
            <a:ext cx="1780925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Feature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values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point</a:t>
            </a:r>
            <a:endParaRPr lang="zh-CN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130153" y="4551414"/>
            <a:ext cx="1219368" cy="64633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Label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of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data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point</a:t>
            </a:r>
            <a:endParaRPr lang="zh-CN" altLang="en-US" b="1" dirty="0" smtClean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27822" y="3394993"/>
            <a:ext cx="4105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f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eature-label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relationship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15741" y="3292992"/>
            <a:ext cx="286633" cy="1809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4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Definition: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Non-linear,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parameterized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function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restricted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output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range</a:t>
            </a:r>
            <a:endParaRPr lang="zh-CN" altLang="en-US" sz="2400" dirty="0" smtClean="0"/>
          </a:p>
          <a:p>
            <a:pPr lvl="1"/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An </a:t>
            </a:r>
            <a:r>
              <a:rPr lang="en-US" altLang="en-US" sz="2400" i="1" dirty="0">
                <a:latin typeface="Corbel" charset="0"/>
                <a:ea typeface="Corbel" charset="0"/>
                <a:cs typeface="Corbel" charset="0"/>
              </a:rPr>
              <a:t>n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-dimensional input vector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 is mapped into variable y by means of the scalar product and a nonlinear function mapping</a:t>
            </a:r>
          </a:p>
          <a:p>
            <a:pPr lvl="1"/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68867" y="3300534"/>
            <a:ext cx="8975133" cy="3420941"/>
            <a:chOff x="-100" y="838"/>
            <a:chExt cx="5852" cy="2754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</a:rPr>
                <a:t>(features)</a:t>
              </a:r>
              <a:endParaRPr lang="en-US" altLang="en-US" sz="2000" dirty="0"/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3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Synaptic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weights</a:t>
              </a:r>
              <a:endParaRPr lang="en-US" altLang="en-US" sz="2000" dirty="0"/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79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Summing</a:t>
              </a:r>
            </a:p>
            <a:p>
              <a:r>
                <a:rPr lang="en-US" altLang="en-US" sz="2000">
                  <a:solidFill>
                    <a:srgbClr val="0000FF"/>
                  </a:solidFill>
                </a:rPr>
                <a:t>function</a:t>
              </a:r>
              <a:endParaRPr lang="en-US" altLang="en-US" sz="2000"/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3056" y="838"/>
              <a:ext cx="42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Bias</a:t>
              </a:r>
            </a:p>
            <a:p>
              <a:pPr algn="ctr"/>
              <a:r>
                <a:rPr lang="en-US" altLang="en-US" i="1" dirty="0"/>
                <a:t>b</a:t>
              </a:r>
              <a:endParaRPr lang="en-US" altLang="en-US" sz="2000" dirty="0"/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1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Activation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function</a:t>
              </a:r>
              <a:endParaRPr lang="en-US" altLang="en-US" sz="2000" dirty="0"/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130" y="1545"/>
              <a:ext cx="622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 smtClean="0">
                  <a:solidFill>
                    <a:srgbClr val="0000FF"/>
                  </a:solidFill>
                </a:rPr>
                <a:t>Output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</a:rPr>
                <a:t>(label)</a:t>
              </a:r>
              <a:endParaRPr lang="en-US" altLang="en-US" sz="20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en-US" i="1" dirty="0"/>
                <a:t>y</a:t>
              </a:r>
              <a:endParaRPr lang="en-US" altLang="en-US" sz="2000" dirty="0"/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1</a:t>
              </a:r>
              <a:endParaRPr lang="en-US" altLang="en-US"/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62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/>
                <a:t>w</a:t>
              </a:r>
              <a:r>
                <a:rPr lang="en-US" altLang="en-US" i="1" baseline="-25000" dirty="0"/>
                <a:t>1</a:t>
              </a:r>
              <a:endParaRPr lang="en-US" altLang="en-US" dirty="0"/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6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0" name="Equation" r:id="rId3" imgW="75960" imgH="190440" progId="Equation.3">
                    <p:embed/>
                  </p:oleObj>
                </mc:Choice>
                <mc:Fallback>
                  <p:oleObj name="Equation" r:id="rId3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1" name="Equation" r:id="rId5" imgW="75960" imgH="190440" progId="Equation.3">
                    <p:embed/>
                  </p:oleObj>
                </mc:Choice>
                <mc:Fallback>
                  <p:oleObj name="Equation" r:id="rId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27369800"/>
                </p:ext>
              </p:extLst>
            </p:nvPr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2" name="Equation" r:id="rId7" imgW="291960" imgH="253800" progId="Equation.3">
                    <p:embed/>
                  </p:oleObj>
                </mc:Choice>
                <mc:Fallback>
                  <p:oleObj name="Equation" r:id="rId7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3" name="Equation" r:id="rId9" imgW="342720" imgH="203040" progId="Equation.3">
                    <p:embed/>
                  </p:oleObj>
                </mc:Choice>
                <mc:Fallback>
                  <p:oleObj name="Equation" r:id="rId9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0324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Artificial</a:t>
            </a:r>
            <a:r>
              <a:rPr lang="zh-CN" altLang="en-US" dirty="0"/>
              <a:t> </a:t>
            </a:r>
            <a:r>
              <a:rPr lang="en-US" altLang="zh-CN" dirty="0" smtClean="0"/>
              <a:t>Neuron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It</a:t>
            </a:r>
            <a:r>
              <a:rPr lang="zh-CN" altLang="en-US" sz="2400" dirty="0"/>
              <a:t> </a:t>
            </a:r>
            <a:r>
              <a:rPr lang="en-US" altLang="zh-CN" sz="2400" dirty="0"/>
              <a:t>is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basic</a:t>
            </a:r>
            <a:r>
              <a:rPr lang="zh-CN" altLang="en-US" sz="2400" dirty="0"/>
              <a:t> </a:t>
            </a:r>
            <a:r>
              <a:rPr lang="en-US" altLang="zh-CN" sz="2400" dirty="0"/>
              <a:t>information</a:t>
            </a:r>
            <a:r>
              <a:rPr lang="zh-CN" altLang="en-US" sz="2400" dirty="0"/>
              <a:t> </a:t>
            </a:r>
            <a:r>
              <a:rPr lang="en-US" altLang="zh-CN" sz="2400" dirty="0"/>
              <a:t>processing</a:t>
            </a:r>
            <a:r>
              <a:rPr lang="zh-CN" altLang="en-US" sz="2400" dirty="0"/>
              <a:t> </a:t>
            </a:r>
            <a:r>
              <a:rPr lang="en-US" altLang="zh-CN" sz="2400" b="1" dirty="0"/>
              <a:t>unit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ANN.</a:t>
            </a:r>
            <a:endParaRPr lang="en-US" sz="2400" dirty="0"/>
          </a:p>
          <a:p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The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inputs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are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multiplied by their corresponding weights to form a </a:t>
            </a:r>
            <a:r>
              <a:rPr lang="en-US" altLang="en-US" sz="2400" i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weighted sum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which is added to the </a:t>
            </a:r>
            <a:r>
              <a:rPr lang="en-US" altLang="en-US" sz="2400" i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bias</a:t>
            </a:r>
            <a:r>
              <a:rPr lang="en-US" altLang="en-US" sz="24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associated with unit. Then a </a:t>
            </a:r>
            <a:r>
              <a:rPr lang="en-US" altLang="en-US" sz="2400" i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nonlinear activation function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is applied to it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.</a:t>
            </a:r>
            <a:endParaRPr lang="en-US" altLang="en-US" sz="24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grpSp>
        <p:nvGrpSpPr>
          <p:cNvPr id="40" name="Group 41"/>
          <p:cNvGrpSpPr>
            <a:grpSpLocks/>
          </p:cNvGrpSpPr>
          <p:nvPr/>
        </p:nvGrpSpPr>
        <p:grpSpPr bwMode="auto">
          <a:xfrm>
            <a:off x="168867" y="3300534"/>
            <a:ext cx="8975133" cy="3420941"/>
            <a:chOff x="-100" y="838"/>
            <a:chExt cx="5852" cy="2754"/>
          </a:xfrm>
        </p:grpSpPr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</a:rPr>
                <a:t>(features)</a:t>
              </a:r>
              <a:endParaRPr lang="en-US" altLang="en-US" sz="2000" dirty="0"/>
            </a:p>
          </p:txBody>
        </p:sp>
        <p:sp>
          <p:nvSpPr>
            <p:cNvPr id="48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3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Synaptic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weights</a:t>
              </a:r>
              <a:endParaRPr lang="en-US" altLang="en-US" sz="2000" dirty="0"/>
            </a:p>
          </p:txBody>
        </p:sp>
        <p:sp>
          <p:nvSpPr>
            <p:cNvPr id="49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79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Summing</a:t>
              </a:r>
            </a:p>
            <a:p>
              <a:r>
                <a:rPr lang="en-US" altLang="en-US" sz="2000">
                  <a:solidFill>
                    <a:srgbClr val="0000FF"/>
                  </a:solidFill>
                </a:rPr>
                <a:t>function</a:t>
              </a:r>
              <a:endParaRPr lang="en-US" altLang="en-US" sz="2000"/>
            </a:p>
          </p:txBody>
        </p:sp>
        <p:sp>
          <p:nvSpPr>
            <p:cNvPr id="50" name="Text Box 16"/>
            <p:cNvSpPr txBox="1">
              <a:spLocks noChangeArrowheads="1"/>
            </p:cNvSpPr>
            <p:nvPr/>
          </p:nvSpPr>
          <p:spPr bwMode="auto">
            <a:xfrm>
              <a:off x="3056" y="838"/>
              <a:ext cx="428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Bias</a:t>
              </a:r>
            </a:p>
            <a:p>
              <a:pPr algn="ctr"/>
              <a:r>
                <a:rPr lang="en-US" altLang="en-US" i="1" dirty="0"/>
                <a:t>b</a:t>
              </a:r>
              <a:endParaRPr lang="en-US" altLang="en-US" sz="2000" dirty="0"/>
            </a:p>
          </p:txBody>
        </p:sp>
        <p:sp>
          <p:nvSpPr>
            <p:cNvPr id="51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10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</a:rPr>
                <a:t>Activation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</a:rPr>
                <a:t>function</a:t>
              </a:r>
              <a:endParaRPr lang="en-US" altLang="en-US" sz="2000" dirty="0"/>
            </a:p>
          </p:txBody>
        </p:sp>
        <p:sp>
          <p:nvSpPr>
            <p:cNvPr id="52" name="Text Box 19"/>
            <p:cNvSpPr txBox="1">
              <a:spLocks noChangeArrowheads="1"/>
            </p:cNvSpPr>
            <p:nvPr/>
          </p:nvSpPr>
          <p:spPr bwMode="auto">
            <a:xfrm>
              <a:off x="5130" y="1545"/>
              <a:ext cx="622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 smtClean="0">
                  <a:solidFill>
                    <a:srgbClr val="0000FF"/>
                  </a:solidFill>
                </a:rPr>
                <a:t>Output</a:t>
              </a:r>
              <a:endParaRPr lang="zh-CN" altLang="en-US" sz="2000" dirty="0" smtClean="0">
                <a:solidFill>
                  <a:srgbClr val="0000FF"/>
                </a:solidFill>
              </a:endParaRPr>
            </a:p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</a:rPr>
                <a:t>(label)</a:t>
              </a:r>
              <a:endParaRPr lang="en-US" altLang="en-US" sz="20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en-US" i="1" dirty="0"/>
                <a:t>y</a:t>
              </a:r>
              <a:endParaRPr lang="en-US" altLang="en-US" sz="2000" dirty="0"/>
            </a:p>
          </p:txBody>
        </p:sp>
        <p:sp>
          <p:nvSpPr>
            <p:cNvPr id="53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9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1</a:t>
              </a:r>
              <a:endParaRPr lang="en-US" altLang="en-US"/>
            </a:p>
          </p:txBody>
        </p:sp>
        <p:sp>
          <p:nvSpPr>
            <p:cNvPr id="62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63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x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64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2</a:t>
              </a:r>
              <a:endParaRPr lang="en-US" altLang="en-US"/>
            </a:p>
          </p:txBody>
        </p:sp>
        <p:sp>
          <p:nvSpPr>
            <p:cNvPr id="65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62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/>
                <a:t>w</a:t>
              </a:r>
              <a:r>
                <a:rPr lang="en-US" altLang="en-US" i="1" baseline="-25000"/>
                <a:t>m</a:t>
              </a:r>
              <a:endParaRPr lang="en-US" altLang="en-US"/>
            </a:p>
          </p:txBody>
        </p:sp>
        <p:sp>
          <p:nvSpPr>
            <p:cNvPr id="66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8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/>
                <a:t>w</a:t>
              </a:r>
              <a:r>
                <a:rPr lang="en-US" altLang="en-US" i="1" baseline="-25000" dirty="0"/>
                <a:t>1</a:t>
              </a:r>
              <a:endParaRPr lang="en-US" altLang="en-US" dirty="0"/>
            </a:p>
          </p:txBody>
        </p:sp>
        <p:sp>
          <p:nvSpPr>
            <p:cNvPr id="67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9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5" name="Equation" r:id="rId3" imgW="75960" imgH="190440" progId="Equation.3">
                    <p:embed/>
                  </p:oleObj>
                </mc:Choice>
                <mc:Fallback>
                  <p:oleObj name="Equation" r:id="rId3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6" name="Equation" r:id="rId5" imgW="75960" imgH="190440" progId="Equation.3">
                    <p:embed/>
                  </p:oleObj>
                </mc:Choice>
                <mc:Fallback>
                  <p:oleObj name="Equation" r:id="rId5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82693899"/>
                </p:ext>
              </p:extLst>
            </p:nvPr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7" name="Equation" r:id="rId7" imgW="291960" imgH="253800" progId="Equation.3">
                    <p:embed/>
                  </p:oleObj>
                </mc:Choice>
                <mc:Fallback>
                  <p:oleObj name="Equation" r:id="rId7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468" name="Equation" r:id="rId9" imgW="342720" imgH="203040" progId="Equation.3">
                    <p:embed/>
                  </p:oleObj>
                </mc:Choice>
                <mc:Fallback>
                  <p:oleObj name="Equation" r:id="rId9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9195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Artificial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Neuron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2" indent="-342900"/>
                <a:r>
                  <a:rPr lang="en-US" altLang="zh-CN" dirty="0" smtClean="0"/>
                  <a:t>A set of synapses or connecting links, each link characterized by a</a:t>
                </a:r>
                <a:r>
                  <a:rPr lang="zh-CN" altLang="en-US" dirty="0" smtClean="0"/>
                  <a:t> </a:t>
                </a:r>
                <a:r>
                  <a:rPr lang="en-US" altLang="zh-CN" b="1" dirty="0" smtClean="0"/>
                  <a:t>weight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en-US" i="1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en-US" i="1" dirty="0">
                    <a:solidFill>
                      <a:srgbClr val="FF0000"/>
                    </a:solidFill>
                  </a:rPr>
                  <a:t>, </a:t>
                </a:r>
                <a:r>
                  <a:rPr lang="en-US" altLang="zh-CN" i="1" dirty="0">
                    <a:solidFill>
                      <a:srgbClr val="FF0000"/>
                    </a:solidFill>
                  </a:rPr>
                  <a:t>w</a:t>
                </a:r>
                <a:r>
                  <a:rPr lang="en-US" altLang="en-US" i="1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en-US" i="1" dirty="0">
                    <a:solidFill>
                      <a:srgbClr val="FF0000"/>
                    </a:solidFill>
                  </a:rPr>
                  <a:t>, …, </a:t>
                </a:r>
                <a:r>
                  <a:rPr lang="en-US" altLang="zh-CN" i="1" dirty="0" err="1" smtClean="0">
                    <a:solidFill>
                      <a:srgbClr val="FF0000"/>
                    </a:solidFill>
                  </a:rPr>
                  <a:t>w</a:t>
                </a:r>
                <a:r>
                  <a:rPr lang="en-US" altLang="en-US" i="1" baseline="-25000" dirty="0" err="1" smtClean="0">
                    <a:solidFill>
                      <a:srgbClr val="FF0000"/>
                    </a:solidFill>
                  </a:rPr>
                  <a:t>m</a:t>
                </a:r>
                <a:endParaRPr lang="zh-CN" altLang="en-US" dirty="0" smtClean="0"/>
              </a:p>
              <a:p>
                <a:pPr marL="342900" lvl="2" indent="-342900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summing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function </a:t>
                </a:r>
                <a:r>
                  <a:rPr lang="en-US" altLang="zh-CN" dirty="0"/>
                  <a:t>(linear combiner) which computes the </a:t>
                </a:r>
                <a:r>
                  <a:rPr lang="en-US" altLang="zh-CN" b="1" dirty="0"/>
                  <a:t>weighted sum of the </a:t>
                </a:r>
                <a:r>
                  <a:rPr lang="en-US" altLang="zh-CN" b="1" dirty="0" smtClean="0"/>
                  <a:t>inputs</a:t>
                </a:r>
                <a:r>
                  <a:rPr lang="zh-CN" altLang="en-US" b="1" dirty="0" smtClean="0"/>
                  <a:t> </a:t>
                </a:r>
                <a:r>
                  <a:rPr lang="en-US" altLang="zh-CN" dirty="0" smtClean="0"/>
                  <a:t>plus</a:t>
                </a:r>
                <a:r>
                  <a:rPr lang="zh-CN" altLang="en-US" dirty="0" smtClean="0"/>
                  <a:t> </a:t>
                </a:r>
                <a:r>
                  <a:rPr lang="en-US" altLang="zh-CN" b="1" dirty="0" smtClean="0"/>
                  <a:t>bias</a:t>
                </a:r>
                <a:r>
                  <a:rPr lang="en-US" altLang="zh-CN" dirty="0" smtClean="0"/>
                  <a:t>: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𝑢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is-I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𝑏</m:t>
                    </m:r>
                  </m:oMath>
                </a14:m>
                <a:endParaRPr lang="zh-CN" altLang="en-US" dirty="0" smtClean="0">
                  <a:solidFill>
                    <a:srgbClr val="FF0000"/>
                  </a:solidFill>
                </a:endParaRPr>
              </a:p>
              <a:p>
                <a:pPr marL="342900" lvl="2" indent="-342900"/>
                <a:endParaRPr lang="en-US" altLang="en-US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63" t="-943" r="-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168867" y="3300534"/>
            <a:ext cx="8975133" cy="3579939"/>
            <a:chOff x="-100" y="838"/>
            <a:chExt cx="5852" cy="2882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2880" y="1920"/>
              <a:ext cx="576" cy="57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272" y="1920"/>
              <a:ext cx="576" cy="57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1008" y="129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1008" y="3216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008" y="216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AutoShape 12"/>
            <p:cNvSpPr>
              <a:spLocks/>
            </p:cNvSpPr>
            <p:nvPr/>
          </p:nvSpPr>
          <p:spPr bwMode="auto">
            <a:xfrm>
              <a:off x="576" y="1152"/>
              <a:ext cx="192" cy="2304"/>
            </a:xfrm>
            <a:prstGeom prst="leftBrace">
              <a:avLst>
                <a:gd name="adj1" fmla="val 100000"/>
                <a:gd name="adj2" fmla="val 50000"/>
              </a:avLst>
            </a:prstGeom>
            <a:noFill/>
            <a:ln w="19050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-100" y="2064"/>
              <a:ext cx="792" cy="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Input</a:t>
              </a:r>
            </a:p>
            <a:p>
              <a:r>
                <a:rPr lang="en-US" altLang="zh-CN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s</a:t>
              </a:r>
              <a:r>
                <a:rPr lang="en-US" altLang="en-US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ignal</a:t>
              </a:r>
              <a:endParaRPr lang="zh-CN" altLang="en-US" sz="2000" dirty="0" smtClean="0">
                <a:solidFill>
                  <a:srgbClr val="0000FF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r>
                <a:rPr lang="en-US" altLang="zh-CN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(features)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196" y="3150"/>
              <a:ext cx="753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Synaptic</a:t>
              </a:r>
            </a:p>
            <a:p>
              <a:r>
                <a:rPr lang="en-US" altLang="en-US" sz="20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weights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3024" y="2544"/>
              <a:ext cx="819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Summing</a:t>
              </a:r>
            </a:p>
            <a:p>
              <a:r>
                <a:rPr lang="en-US" altLang="en-US" sz="20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function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3058" y="838"/>
              <a:ext cx="424" cy="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b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Bias</a:t>
              </a:r>
            </a:p>
            <a:p>
              <a:pPr algn="ctr"/>
              <a:r>
                <a:rPr lang="en-US" altLang="en-US" b="1" i="1" dirty="0">
                  <a:solidFill>
                    <a:srgbClr val="FF0000"/>
                  </a:solidFill>
                  <a:latin typeface="Corbel" charset="0"/>
                  <a:ea typeface="Corbel" charset="0"/>
                  <a:cs typeface="Corbel" charset="0"/>
                </a:rPr>
                <a:t>b</a:t>
              </a:r>
              <a:endParaRPr lang="en-US" altLang="en-US" sz="2000" b="1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4144" y="1364"/>
              <a:ext cx="830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Activation</a:t>
              </a:r>
            </a:p>
            <a:p>
              <a:r>
                <a:rPr lang="en-US" altLang="en-US" sz="2000" dirty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function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130" y="1545"/>
              <a:ext cx="622" cy="7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Output</a:t>
              </a:r>
              <a:endParaRPr lang="zh-CN" altLang="en-US" sz="2000" dirty="0" smtClean="0">
                <a:solidFill>
                  <a:srgbClr val="0000FF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Corbel" charset="0"/>
                  <a:ea typeface="Corbel" charset="0"/>
                  <a:cs typeface="Corbel" charset="0"/>
                </a:rPr>
                <a:t>(label)</a:t>
              </a:r>
              <a:endParaRPr lang="en-US" altLang="en-US" sz="2000" dirty="0">
                <a:solidFill>
                  <a:srgbClr val="0000FF"/>
                </a:solidFill>
                <a:latin typeface="Corbel" charset="0"/>
                <a:ea typeface="Corbel" charset="0"/>
                <a:cs typeface="Corbel" charset="0"/>
              </a:endParaRPr>
            </a:p>
            <a:p>
              <a:pPr algn="ctr"/>
              <a:r>
                <a:rPr lang="en-US" altLang="en-US" i="1" dirty="0">
                  <a:latin typeface="Corbel" charset="0"/>
                  <a:ea typeface="Corbel" charset="0"/>
                  <a:cs typeface="Corbel" charset="0"/>
                </a:rPr>
                <a:t>y</a:t>
              </a:r>
              <a:endParaRPr lang="en-US" altLang="en-US" sz="2000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>
              <a:off x="4848" y="2208"/>
              <a:ext cx="5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>
              <a:off x="1104" y="134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1104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1104" y="3264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V="1">
              <a:off x="2160" y="2496"/>
              <a:ext cx="912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160" y="2208"/>
              <a:ext cx="7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2160" y="1392"/>
              <a:ext cx="81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456" y="2208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720" y="1152"/>
              <a:ext cx="235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720" y="2064"/>
              <a:ext cx="240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2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Text Box 30"/>
            <p:cNvSpPr txBox="1">
              <a:spLocks noChangeArrowheads="1"/>
            </p:cNvSpPr>
            <p:nvPr/>
          </p:nvSpPr>
          <p:spPr bwMode="auto">
            <a:xfrm>
              <a:off x="720" y="3120"/>
              <a:ext cx="268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x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m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1824" y="2064"/>
              <a:ext cx="278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2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1776" y="3120"/>
              <a:ext cx="306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i="1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>
                  <a:latin typeface="Corbel" charset="0"/>
                  <a:ea typeface="Corbel" charset="0"/>
                  <a:cs typeface="Corbel" charset="0"/>
                </a:rPr>
                <a:t>m</a:t>
              </a:r>
              <a:endParaRPr lang="en-US" alt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824" y="1200"/>
              <a:ext cx="326" cy="29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i="1" dirty="0">
                  <a:latin typeface="Corbel" charset="0"/>
                  <a:ea typeface="Corbel" charset="0"/>
                  <a:cs typeface="Corbel" charset="0"/>
                </a:rPr>
                <a:t>w</a:t>
              </a:r>
              <a:r>
                <a:rPr lang="en-US" altLang="en-US" i="1" baseline="-25000" dirty="0">
                  <a:latin typeface="Corbel" charset="0"/>
                  <a:ea typeface="Corbel" charset="0"/>
                  <a:cs typeface="Corbel" charset="0"/>
                </a:rPr>
                <a:t>1</a:t>
              </a:r>
              <a:endParaRPr lang="en-US" altLang="en-US" dirty="0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3072" y="1200"/>
              <a:ext cx="96" cy="96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3120" y="12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Corbel" charset="0"/>
                <a:ea typeface="Corbel" charset="0"/>
                <a:cs typeface="Corbel" charset="0"/>
              </a:endParaRPr>
            </a:p>
          </p:txBody>
        </p:sp>
        <p:graphicFrame>
          <p:nvGraphicFramePr>
            <p:cNvPr id="36" name="Object 36"/>
            <p:cNvGraphicFramePr>
              <a:graphicFrameLocks noChangeAspect="1"/>
            </p:cNvGraphicFramePr>
            <p:nvPr/>
          </p:nvGraphicFramePr>
          <p:xfrm>
            <a:off x="960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8" name="Equation" r:id="rId4" imgW="75960" imgH="190440" progId="Equation.3">
                    <p:embed/>
                  </p:oleObj>
                </mc:Choice>
                <mc:Fallback>
                  <p:oleObj name="Equation" r:id="rId4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Object 37"/>
            <p:cNvGraphicFramePr>
              <a:graphicFrameLocks noChangeAspect="1"/>
            </p:cNvGraphicFramePr>
            <p:nvPr/>
          </p:nvGraphicFramePr>
          <p:xfrm>
            <a:off x="1872" y="2448"/>
            <a:ext cx="230" cy="5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99" name="Equation" r:id="rId6" imgW="75960" imgH="190440" progId="Equation.3">
                    <p:embed/>
                  </p:oleObj>
                </mc:Choice>
                <mc:Fallback>
                  <p:oleObj name="Equation" r:id="rId6" imgW="75960" imgH="190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448"/>
                          <a:ext cx="230" cy="5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Object 38"/>
            <p:cNvGraphicFramePr>
              <a:graphicFrameLocks noChangeAspect="1"/>
            </p:cNvGraphicFramePr>
            <p:nvPr/>
          </p:nvGraphicFramePr>
          <p:xfrm>
            <a:off x="2976" y="1968"/>
            <a:ext cx="498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0" name="Equation" r:id="rId8" imgW="291960" imgH="253800" progId="Equation.3">
                    <p:embed/>
                  </p:oleObj>
                </mc:Choice>
                <mc:Fallback>
                  <p:oleObj name="Equation" r:id="rId8" imgW="291960" imgH="253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1968"/>
                          <a:ext cx="498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39"/>
            <p:cNvGraphicFramePr>
              <a:graphicFrameLocks noChangeAspect="1"/>
            </p:cNvGraphicFramePr>
            <p:nvPr/>
          </p:nvGraphicFramePr>
          <p:xfrm>
            <a:off x="4272" y="1968"/>
            <a:ext cx="576" cy="4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01" name="Equation" r:id="rId10" imgW="342720" imgH="203040" progId="Equation.3">
                    <p:embed/>
                  </p:oleObj>
                </mc:Choice>
                <mc:Fallback>
                  <p:oleObj name="Equation" r:id="rId10" imgW="342720" imgH="2030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1968"/>
                          <a:ext cx="576" cy="4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0" name="Text Box 16"/>
          <p:cNvSpPr txBox="1">
            <a:spLocks noChangeArrowheads="1"/>
          </p:cNvSpPr>
          <p:nvPr/>
        </p:nvSpPr>
        <p:spPr bwMode="auto">
          <a:xfrm>
            <a:off x="5687452" y="4656997"/>
            <a:ext cx="3064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u</a:t>
            </a:r>
            <a:endParaRPr lang="en-US" altLang="en-US" sz="2000" b="1" dirty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5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51064</TotalTime>
  <Words>1590</Words>
  <Application>Microsoft Macintosh PowerPoint</Application>
  <PresentationFormat>On-screen Show (4:3)</PresentationFormat>
  <Paragraphs>429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Calibri</vt:lpstr>
      <vt:lpstr>Cambria Math</vt:lpstr>
      <vt:lpstr>Corbel</vt:lpstr>
      <vt:lpstr>Mangal</vt:lpstr>
      <vt:lpstr>Wingdings</vt:lpstr>
      <vt:lpstr>华文楷体</vt:lpstr>
      <vt:lpstr>Arial</vt:lpstr>
      <vt:lpstr>Office Theme</vt:lpstr>
      <vt:lpstr>Equation</vt:lpstr>
      <vt:lpstr>Chapter 9. Advanced Classification: Neural Networks</vt:lpstr>
      <vt:lpstr>Artificial Neural Networks (ANNs)</vt:lpstr>
      <vt:lpstr>Biological Inspirations</vt:lpstr>
      <vt:lpstr>Neurons</vt:lpstr>
      <vt:lpstr>Neurons (cont.)</vt:lpstr>
      <vt:lpstr>Neurons for Classification</vt:lpstr>
      <vt:lpstr>Artificial Neuron</vt:lpstr>
      <vt:lpstr>Artificial Neuron (cont.)</vt:lpstr>
      <vt:lpstr>Artificial Neuron (cont.)</vt:lpstr>
      <vt:lpstr>Artificial Neuron (cont.)</vt:lpstr>
      <vt:lpstr>Activation Function: an “S” shape</vt:lpstr>
      <vt:lpstr>Artificial Neuron: An Example</vt:lpstr>
      <vt:lpstr>Bias</vt:lpstr>
      <vt:lpstr>Learning Process</vt:lpstr>
      <vt:lpstr>Gradient</vt:lpstr>
      <vt:lpstr>Gradient Descent</vt:lpstr>
      <vt:lpstr>Gradient Descent (cont.)</vt:lpstr>
      <vt:lpstr>Gradient Descent for a Single Neuron</vt:lpstr>
      <vt:lpstr>PowerPoint Presentation</vt:lpstr>
      <vt:lpstr>Partial Derivatives</vt:lpstr>
      <vt:lpstr>Example</vt:lpstr>
      <vt:lpstr>Example (cont.)</vt:lpstr>
      <vt:lpstr>Hidden Layer of Neurons</vt:lpstr>
      <vt:lpstr>Can we have multiple output cells? Yes! A Three-Layer Feed-Forward Neural Network</vt:lpstr>
      <vt:lpstr>Can we have multiple hidden layers? Yes! A Two-Hidden-Layer Feed-Forward Neural Network</vt:lpstr>
      <vt:lpstr>Deep Neural Networks</vt:lpstr>
      <vt:lpstr>Deep Neural Networks (cont.)</vt:lpstr>
      <vt:lpstr>PowerPoint Presentation</vt:lpstr>
      <vt:lpstr>Summary: Components of a Feed-Forward Neural Network</vt:lpstr>
      <vt:lpstr>Limitations of Neural Networks</vt:lpstr>
      <vt:lpstr>Beyond Input/Hidden/Output Cells and Beyond Feed-Forward Network Architectures</vt:lpstr>
      <vt:lpstr>Continue…</vt:lpstr>
      <vt:lpstr>More Details on RNNs, CNNs, GANs?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2316</cp:revision>
  <cp:lastPrinted>2017-01-15T22:23:57Z</cp:lastPrinted>
  <dcterms:created xsi:type="dcterms:W3CDTF">2015-05-16T14:51:23Z</dcterms:created>
  <dcterms:modified xsi:type="dcterms:W3CDTF">2017-11-01T03:34:36Z</dcterms:modified>
</cp:coreProperties>
</file>